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2"/>
  </p:notesMasterIdLst>
  <p:handoutMasterIdLst>
    <p:handoutMasterId r:id="rId43"/>
  </p:handoutMasterIdLst>
  <p:sldIdLst>
    <p:sldId id="1009" r:id="rId2"/>
    <p:sldId id="591" r:id="rId3"/>
    <p:sldId id="867" r:id="rId4"/>
    <p:sldId id="868" r:id="rId5"/>
    <p:sldId id="869" r:id="rId6"/>
    <p:sldId id="923" r:id="rId7"/>
    <p:sldId id="796" r:id="rId8"/>
    <p:sldId id="925" r:id="rId9"/>
    <p:sldId id="1010" r:id="rId10"/>
    <p:sldId id="1011" r:id="rId11"/>
    <p:sldId id="932" r:id="rId12"/>
    <p:sldId id="1012" r:id="rId13"/>
    <p:sldId id="1015" r:id="rId14"/>
    <p:sldId id="928" r:id="rId15"/>
    <p:sldId id="992" r:id="rId16"/>
    <p:sldId id="873" r:id="rId17"/>
    <p:sldId id="874" r:id="rId18"/>
    <p:sldId id="875" r:id="rId19"/>
    <p:sldId id="1014" r:id="rId20"/>
    <p:sldId id="973" r:id="rId21"/>
    <p:sldId id="994" r:id="rId22"/>
    <p:sldId id="997" r:id="rId23"/>
    <p:sldId id="939" r:id="rId24"/>
    <p:sldId id="946" r:id="rId25"/>
    <p:sldId id="948" r:id="rId26"/>
    <p:sldId id="1016" r:id="rId27"/>
    <p:sldId id="941" r:id="rId28"/>
    <p:sldId id="942" r:id="rId29"/>
    <p:sldId id="1013" r:id="rId30"/>
    <p:sldId id="902" r:id="rId31"/>
    <p:sldId id="903" r:id="rId32"/>
    <p:sldId id="1017" r:id="rId33"/>
    <p:sldId id="1018" r:id="rId34"/>
    <p:sldId id="971" r:id="rId35"/>
    <p:sldId id="908" r:id="rId36"/>
    <p:sldId id="978" r:id="rId37"/>
    <p:sldId id="807" r:id="rId38"/>
    <p:sldId id="820" r:id="rId39"/>
    <p:sldId id="601" r:id="rId40"/>
    <p:sldId id="592" r:id="rId41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4"/>
    <p:restoredTop sz="94673"/>
  </p:normalViewPr>
  <p:slideViewPr>
    <p:cSldViewPr snapToGrid="0">
      <p:cViewPr varScale="1">
        <p:scale>
          <a:sx n="129" d="100"/>
          <a:sy n="129" d="100"/>
        </p:scale>
        <p:origin x="1224" y="184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2/20/23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jpeg>
</file>

<file path=ppt/media/image2.png>
</file>

<file path=ppt/media/image20.png>
</file>

<file path=ppt/media/image200.png>
</file>

<file path=ppt/media/image201.png>
</file>

<file path=ppt/media/image202.png>
</file>

<file path=ppt/media/image203.png>
</file>

<file path=ppt/media/image204.png>
</file>

<file path=ppt/media/image21.png>
</file>

<file path=ppt/media/image22.png>
</file>

<file path=ppt/media/image23.png>
</file>

<file path=ppt/media/image24.png>
</file>

<file path=ppt/media/image2410.png>
</file>

<file path=ppt/media/image25.png>
</file>

<file path=ppt/media/image2510.png>
</file>

<file path=ppt/media/image26.png>
</file>

<file path=ppt/media/image265.png>
</file>

<file path=ppt/media/image266.png>
</file>

<file path=ppt/media/image267.png>
</file>

<file path=ppt/media/image268.png>
</file>

<file path=ppt/media/image27.png>
</file>

<file path=ppt/media/image271.png>
</file>

<file path=ppt/media/image2710.png>
</file>

<file path=ppt/media/image273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9.jpg>
</file>

<file path=ppt/media/image39.png>
</file>

<file path=ppt/media/image390.png>
</file>

<file path=ppt/media/image4.png>
</file>

<file path=ppt/media/image40.jpg>
</file>

<file path=ppt/media/image40.png>
</file>

<file path=ppt/media/image400.png>
</file>

<file path=ppt/media/image41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4.png>
</file>

<file path=ppt/media/image56.png>
</file>

<file path=ppt/media/image57.gif>
</file>

<file path=ppt/media/image57.png>
</file>

<file path=ppt/media/image58.png>
</file>

<file path=ppt/media/image580.png>
</file>

<file path=ppt/media/image59.gif>
</file>

<file path=ppt/media/image59.png>
</file>

<file path=ppt/media/image6.png>
</file>

<file path=ppt/media/image60.png>
</file>

<file path=ppt/media/image61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41.png>
</file>

<file path=ppt/media/image65.png>
</file>

<file path=ppt/media/image650.png>
</file>

<file path=ppt/media/image66.png>
</file>

<file path=ppt/media/image660.png>
</file>

<file path=ppt/media/image67.png>
</file>

<file path=ppt/media/image670.png>
</file>

<file path=ppt/media/image68.png>
</file>

<file path=ppt/media/image680.png>
</file>

<file path=ppt/media/image69.png>
</file>

<file path=ppt/media/image690.png>
</file>

<file path=ppt/media/image691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9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2/20/23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908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A1B401D-6AC0-47DE-98DE-4615CD47E7E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43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43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A1951AD-949C-43C3-A025-7D92CD3360A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14438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7275F837-2BD5-4632-8FA9-B8678CA0A7D7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439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439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439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530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3B7DDA-5B94-4441-8F1F-5B192E5D521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74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74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58E3946-41A6-49B6-800D-4B2C39E12FB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14746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EE3E5BB-2503-4D28-8F05-E3AB8838D93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746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746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746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15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54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186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537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52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27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35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35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015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301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36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556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936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D5AD1E2-B0FC-4E3B-B891-B4DF2A332F2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280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80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78988CC-F66F-45DF-89AB-B09AB29F4C8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F02ED842-A00B-4EA0-97BA-328421539C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2800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2800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2801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28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39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1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8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3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1F90A56-1748-4456-82E4-69C1276B6E8D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23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23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9BE7AF-84C0-4A76-949F-B942108DE0F6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4234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3D41A402-667C-41CA-BCD1-08A9410AFFDE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12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234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234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234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19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3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6A29B6D-E392-40BF-B3C4-1B548286662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2/20/23</a:t>
            </a:fld>
            <a:endParaRPr lang="en-US" altLang="en-US" sz="1300"/>
          </a:p>
        </p:txBody>
      </p:sp>
      <p:sp>
        <p:nvSpPr>
          <p:cNvPr id="1495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495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29722B-C1CC-4907-8819-C577E440B04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4950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AB49CE7D-22A3-47DD-9B91-4A5BD9039054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4951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4951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4951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228600" indent="-228600" defTabSz="449263" eaLnBrk="1" hangingPunct="1">
              <a:buAutoNum type="arabicPeriod"/>
            </a:pPr>
            <a:r>
              <a:rPr lang="en-US" altLang="en-US" baseline="0" dirty="0">
                <a:latin typeface="Arial" charset="0"/>
                <a:cs typeface="Arial" charset="0"/>
              </a:rPr>
              <a:t>CR&gt;SPR [and SPR&lt;OWF if |domain|&gt;&gt;|range|</a:t>
            </a:r>
          </a:p>
          <a:p>
            <a:pPr marL="228600" indent="-228600" defTabSz="449263" eaLnBrk="1" hangingPunct="1"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Which property</a:t>
            </a:r>
            <a:r>
              <a:rPr lang="en-US" altLang="en-US" baseline="0" dirty="0">
                <a:latin typeface="Arial" charset="0"/>
                <a:cs typeface="Arial" charset="0"/>
              </a:rPr>
              <a:t> is required for signatures? For deriving DH/El-</a:t>
            </a:r>
            <a:r>
              <a:rPr lang="en-US" altLang="en-US" baseline="0" dirty="0" err="1">
                <a:latin typeface="Arial" charset="0"/>
                <a:cs typeface="Arial" charset="0"/>
              </a:rPr>
              <a:t>gamal</a:t>
            </a:r>
            <a:r>
              <a:rPr lang="en-US" altLang="en-US" baseline="0" dirty="0">
                <a:latin typeface="Arial" charset="0"/>
                <a:cs typeface="Arial" charset="0"/>
              </a:rPr>
              <a:t> keys?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18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2/20/23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1.png"/><Relationship Id="rId3" Type="http://schemas.openxmlformats.org/officeDocument/2006/relationships/image" Target="../media/image47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0.png"/><Relationship Id="rId5" Type="http://schemas.openxmlformats.org/officeDocument/2006/relationships/image" Target="../media/image300.png"/><Relationship Id="rId4" Type="http://schemas.openxmlformats.org/officeDocument/2006/relationships/image" Target="../media/image290.png"/><Relationship Id="rId9" Type="http://schemas.openxmlformats.org/officeDocument/2006/relationships/image" Target="../media/image3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51.png"/><Relationship Id="rId3" Type="http://schemas.openxmlformats.org/officeDocument/2006/relationships/image" Target="../media/image39.jpg"/><Relationship Id="rId7" Type="http://schemas.openxmlformats.org/officeDocument/2006/relationships/image" Target="../media/image41.jpg"/><Relationship Id="rId12" Type="http://schemas.openxmlformats.org/officeDocument/2006/relationships/hyperlink" Target="https://en.wikipedia.org/wiki/Connecticut_Huskies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49.png"/><Relationship Id="rId5" Type="http://schemas.openxmlformats.org/officeDocument/2006/relationships/image" Target="../media/image40.jp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4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png"/><Relationship Id="rId3" Type="http://schemas.openxmlformats.org/officeDocument/2006/relationships/image" Target="../media/image350.png"/><Relationship Id="rId7" Type="http://schemas.openxmlformats.org/officeDocument/2006/relationships/image" Target="../media/image380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0.png"/><Relationship Id="rId5" Type="http://schemas.openxmlformats.org/officeDocument/2006/relationships/image" Target="../media/image360.png"/><Relationship Id="rId4" Type="http://schemas.openxmlformats.org/officeDocument/2006/relationships/image" Target="../media/image340.png"/><Relationship Id="rId9" Type="http://schemas.openxmlformats.org/officeDocument/2006/relationships/image" Target="../media/image40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11" Type="http://schemas.openxmlformats.org/officeDocument/2006/relationships/image" Target="../media/image66.png"/><Relationship Id="rId5" Type="http://schemas.openxmlformats.org/officeDocument/2006/relationships/image" Target="../media/image61.png"/><Relationship Id="rId10" Type="http://schemas.openxmlformats.org/officeDocument/2006/relationships/image" Target="../media/image65.png"/><Relationship Id="rId4" Type="http://schemas.openxmlformats.org/officeDocument/2006/relationships/image" Target="../media/image60.png"/><Relationship Id="rId9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wallybescotty.deviantart.com/art/cheshire-cat-alice-in-wonderla-151912708" TargetMode="External"/><Relationship Id="rId13" Type="http://schemas.openxmlformats.org/officeDocument/2006/relationships/image" Target="../media/image620.png"/><Relationship Id="rId3" Type="http://schemas.openxmlformats.org/officeDocument/2006/relationships/image" Target="../media/image39.jpg"/><Relationship Id="rId7" Type="http://schemas.openxmlformats.org/officeDocument/2006/relationships/image" Target="../media/image41.jpg"/><Relationship Id="rId12" Type="http://schemas.openxmlformats.org/officeDocument/2006/relationships/hyperlink" Target="https://en.wikipedia.org/wiki/Connecticut_Huskies" TargetMode="External"/><Relationship Id="rId17" Type="http://schemas.openxmlformats.org/officeDocument/2006/relationships/hyperlink" Target="http://www.wonko.info/ipt/xfiles/xap24.htm" TargetMode="External"/><Relationship Id="rId2" Type="http://schemas.openxmlformats.org/officeDocument/2006/relationships/image" Target="../media/image68.png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sterikuicequeen.blogspot.com/2014/10/cerpen-bercinta-dengan-mamat-sengal.html" TargetMode="External"/><Relationship Id="rId11" Type="http://schemas.openxmlformats.org/officeDocument/2006/relationships/image" Target="../media/image49.png"/><Relationship Id="rId5" Type="http://schemas.openxmlformats.org/officeDocument/2006/relationships/image" Target="../media/image40.jpg"/><Relationship Id="rId15" Type="http://schemas.openxmlformats.org/officeDocument/2006/relationships/image" Target="../media/image641.png"/><Relationship Id="rId10" Type="http://schemas.openxmlformats.org/officeDocument/2006/relationships/hyperlink" Target="https://en.wikipedia.org/wiki/Odie" TargetMode="External"/><Relationship Id="rId4" Type="http://schemas.openxmlformats.org/officeDocument/2006/relationships/hyperlink" Target="https://pt.wikipedia.org/wiki/Alice_(personagem_da_Disney)" TargetMode="External"/><Relationship Id="rId9" Type="http://schemas.openxmlformats.org/officeDocument/2006/relationships/image" Target="../media/image48.png"/><Relationship Id="rId14" Type="http://schemas.openxmlformats.org/officeDocument/2006/relationships/image" Target="../media/image6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0.png"/><Relationship Id="rId7" Type="http://schemas.openxmlformats.org/officeDocument/2006/relationships/image" Target="../media/image670.png"/><Relationship Id="rId12" Type="http://schemas.openxmlformats.org/officeDocument/2006/relationships/image" Target="../media/image5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0.png"/><Relationship Id="rId11" Type="http://schemas.openxmlformats.org/officeDocument/2006/relationships/image" Target="../media/image71.png"/><Relationship Id="rId5" Type="http://schemas.openxmlformats.org/officeDocument/2006/relationships/image" Target="../media/image650.png"/><Relationship Id="rId10" Type="http://schemas.openxmlformats.org/officeDocument/2006/relationships/image" Target="../media/image70.png"/><Relationship Id="rId4" Type="http://schemas.openxmlformats.org/officeDocument/2006/relationships/image" Target="../media/image640.png"/><Relationship Id="rId9" Type="http://schemas.openxmlformats.org/officeDocument/2006/relationships/image" Target="../media/image69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gif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gif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gif"/><Relationship Id="rId4" Type="http://schemas.openxmlformats.org/officeDocument/2006/relationships/image" Target="../media/image5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gif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gif"/><Relationship Id="rId4" Type="http://schemas.openxmlformats.org/officeDocument/2006/relationships/image" Target="../media/image5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10.png"/><Relationship Id="rId3" Type="http://schemas.openxmlformats.org/officeDocument/2006/relationships/image" Target="../media/image2410.png"/><Relationship Id="rId7" Type="http://schemas.openxmlformats.org/officeDocument/2006/relationships/image" Target="../media/image200.png"/><Relationship Id="rId12" Type="http://schemas.openxmlformats.org/officeDocument/2006/relationships/image" Target="../media/image20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0.png"/><Relationship Id="rId11" Type="http://schemas.openxmlformats.org/officeDocument/2006/relationships/image" Target="../media/image203.png"/><Relationship Id="rId5" Type="http://schemas.openxmlformats.org/officeDocument/2006/relationships/image" Target="../media/image69.png"/><Relationship Id="rId10" Type="http://schemas.openxmlformats.org/officeDocument/2006/relationships/image" Target="../media/image202.png"/><Relationship Id="rId4" Type="http://schemas.openxmlformats.org/officeDocument/2006/relationships/image" Target="../media/image2510.png"/><Relationship Id="rId9" Type="http://schemas.openxmlformats.org/officeDocument/2006/relationships/image" Target="../media/image20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png"/><Relationship Id="rId3" Type="http://schemas.openxmlformats.org/officeDocument/2006/relationships/image" Target="../media/image2410.png"/><Relationship Id="rId7" Type="http://schemas.openxmlformats.org/officeDocument/2006/relationships/image" Target="../media/image27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0.png"/><Relationship Id="rId11" Type="http://schemas.openxmlformats.org/officeDocument/2006/relationships/image" Target="../media/image204.png"/><Relationship Id="rId5" Type="http://schemas.openxmlformats.org/officeDocument/2006/relationships/image" Target="../media/image69.png"/><Relationship Id="rId10" Type="http://schemas.openxmlformats.org/officeDocument/2006/relationships/image" Target="../media/image203.png"/><Relationship Id="rId4" Type="http://schemas.openxmlformats.org/officeDocument/2006/relationships/image" Target="../media/image2510.png"/><Relationship Id="rId9" Type="http://schemas.openxmlformats.org/officeDocument/2006/relationships/image" Target="../media/image20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26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7.png"/><Relationship Id="rId5" Type="http://schemas.openxmlformats.org/officeDocument/2006/relationships/image" Target="../media/image266.png"/><Relationship Id="rId4" Type="http://schemas.openxmlformats.org/officeDocument/2006/relationships/image" Target="../media/image26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0.png"/><Relationship Id="rId7" Type="http://schemas.openxmlformats.org/officeDocument/2006/relationships/image" Target="../media/image27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1.png"/><Relationship Id="rId5" Type="http://schemas.openxmlformats.org/officeDocument/2006/relationships/image" Target="../media/image271.png"/><Relationship Id="rId4" Type="http://schemas.openxmlformats.org/officeDocument/2006/relationships/image" Target="../media/image7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2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6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Keyless CRHF </a:t>
            </a:r>
            <a:r>
              <a:rPr lang="en-US" sz="3200" b="1" dirty="0"/>
              <a:t>Do Not </a:t>
            </a:r>
            <a:r>
              <a:rPr lang="en-US" sz="3200" dirty="0"/>
              <a:t>Exist!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</p:spPr>
            <p:txBody>
              <a:bodyPr/>
              <a:lstStyle/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|Range|&lt;&lt;|Domain| so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collision where 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400" dirty="0">
                  <a:solidFill>
                    <a:schemeClr val="tx1"/>
                  </a:solidFill>
                </a:endParaRP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For a keyless CRHF there </a:t>
                </a:r>
                <a:r>
                  <a:rPr lang="en-GB" altLang="en-US" sz="2400" u="sng" dirty="0"/>
                  <a:t>is</a:t>
                </a:r>
                <a:r>
                  <a:rPr lang="en-GB" altLang="en-US" sz="2400" dirty="0"/>
                  <a:t> a PPT algorithm A that can always output a collision: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𝑟𝑒𝑡𝑢𝑟𝑛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GB" altLang="en-US" sz="24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Proof: in textbook.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Intuitively, since the function is fixed (same input-output mapping), a collision instance can be hardcoded in the attacker algorithm and just output that collision and win the security game.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Solutions:</a:t>
                </a:r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u="sng" dirty="0"/>
                  <a:t>keyed</a:t>
                </a:r>
                <a:r>
                  <a:rPr lang="en-GB" altLang="en-US" sz="2000" dirty="0"/>
                  <a:t> CRHF,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Use functions that support weak-collision-resistance,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or ignore! (more like asking if the collision is useful for the attacker?)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5089585"/>
              </a:xfrm>
              <a:blipFill>
                <a:blip r:embed="rId3"/>
                <a:stretch>
                  <a:fillRect l="-303" t="-746" b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3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Keyed CRHF</a:t>
            </a:r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664386" y="4041026"/>
            <a:ext cx="4983163" cy="7100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knows </a:t>
            </a:r>
            <a:r>
              <a:rPr lang="en-GB" alt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but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not in advance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 – cannot `know` a collision 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844829" y="2293499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63" name="Down Arrow 62"/>
          <p:cNvSpPr/>
          <p:nvPr/>
        </p:nvSpPr>
        <p:spPr bwMode="auto">
          <a:xfrm>
            <a:off x="1319173" y="2695876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1267" y="3117660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1765" t="-1852" b="-1111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>
            <a:off x="1319173" y="1868199"/>
            <a:ext cx="349624" cy="414391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9986" y="1419552"/>
                <a:ext cx="1927998" cy="440200"/>
              </a:xfrm>
              <a:prstGeom prst="rect">
                <a:avLst/>
              </a:prstGeom>
              <a:blipFill>
                <a:blip r:embed="rId4"/>
                <a:stretch>
                  <a:fillRect b="-5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01356" y="1628339"/>
                <a:ext cx="2285679" cy="17491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77479" y="1917969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431" y="2261241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7109" y="2722368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15815" y="2462057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15815" y="2793752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5057" y="1834735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2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83133" y="2638054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E4EE0D8-AC30-4EF6-A6BC-B8C9674E884D}"/>
              </a:ext>
            </a:extLst>
          </p:cNvPr>
          <p:cNvSpPr txBox="1"/>
          <p:nvPr/>
        </p:nvSpPr>
        <p:spPr>
          <a:xfrm>
            <a:off x="2608694" y="5722419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Often referred to as </a:t>
            </a:r>
            <a:r>
              <a:rPr lang="en-US" b="1" dirty="0">
                <a:solidFill>
                  <a:srgbClr val="0000FF"/>
                </a:solidFill>
              </a:rPr>
              <a:t>ACR</a:t>
            </a:r>
            <a:r>
              <a:rPr lang="en-US" dirty="0">
                <a:solidFill>
                  <a:srgbClr val="0000FF"/>
                </a:solidFill>
              </a:rPr>
              <a:t>-hash (</a:t>
            </a:r>
            <a:r>
              <a:rPr lang="en-US" b="1" dirty="0">
                <a:solidFill>
                  <a:srgbClr val="0000FF"/>
                </a:solidFill>
              </a:rPr>
              <a:t>ANY</a:t>
            </a:r>
            <a:r>
              <a:rPr lang="en-US" dirty="0">
                <a:solidFill>
                  <a:srgbClr val="0000FF"/>
                </a:solidFill>
              </a:rPr>
              <a:t>-collision resistance)</a:t>
            </a:r>
          </a:p>
        </p:txBody>
      </p:sp>
    </p:spTree>
    <p:extLst>
      <p:ext uri="{BB962C8B-B14F-4D97-AF65-F5344CB8AC3E}">
        <p14:creationId xmlns:p14="http://schemas.microsoft.com/office/powerpoint/2010/main" val="1925480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758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228600"/>
            <a:ext cx="8537575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Keyed CRHF - Definition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3877F79A-7730-B540-A9C8-343228E1E7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8" y="2020134"/>
            <a:ext cx="8944303" cy="281773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E68C74-10B9-3AA9-6D98-8EF581734E55}"/>
              </a:ext>
            </a:extLst>
          </p:cNvPr>
          <p:cNvSpPr/>
          <p:nvPr/>
        </p:nvSpPr>
        <p:spPr bwMode="auto">
          <a:xfrm>
            <a:off x="1620078" y="2020134"/>
            <a:ext cx="387626" cy="28574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984AF4-338D-D859-D729-C293B9C84667}"/>
              </a:ext>
            </a:extLst>
          </p:cNvPr>
          <p:cNvSpPr/>
          <p:nvPr/>
        </p:nvSpPr>
        <p:spPr bwMode="auto">
          <a:xfrm>
            <a:off x="8299173" y="3528390"/>
            <a:ext cx="744977" cy="33793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49710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that runs in exponential time can always find a collision (i.e., non PPT attacker)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Easy: find collisions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time by trying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+ 1 distinct inputs (compute their hash and locate a collision).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An attacker finds a collision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en-US" sz="24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probability (negligible probability).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Choose </a:t>
                </a:r>
                <a:r>
                  <a:rPr lang="en-US" altLang="en-US" sz="2000" i="1" kern="0" dirty="0"/>
                  <a:t>x</a:t>
                </a:r>
                <a:r>
                  <a:rPr lang="en-US" altLang="en-US" sz="2000" kern="0" dirty="0"/>
                  <a:t> and </a:t>
                </a:r>
                <a:r>
                  <a:rPr lang="en-US" altLang="en-US" sz="2000" i="1" kern="0" dirty="0"/>
                  <a:t>x’ </a:t>
                </a:r>
                <a:r>
                  <a:rPr lang="en-US" altLang="en-US" sz="2000" kern="0" dirty="0"/>
                  <a:t>at random and check if they produce a collision.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9412" y="3152464"/>
                <a:ext cx="8307388" cy="2963761"/>
              </a:xfrm>
              <a:prstGeom prst="rect">
                <a:avLst/>
              </a:prstGeom>
              <a:blipFill>
                <a:blip r:embed="rId3"/>
                <a:stretch>
                  <a:fillRect l="-153" t="-1282" r="-153" b="-8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Generic Collision Attacks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val 10"/>
              <p:cNvSpPr/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Oval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01913" y="1111554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Oval 11"/>
              <p:cNvSpPr/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Oval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78036" y="1401184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988" y="1744456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66" y="2205583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1732" y="2094705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216372" y="1945272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216372" y="2276967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1288" y="1266796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4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6337593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b="1" dirty="0"/>
                  <a:t>The birthday paradox</a:t>
                </a:r>
                <a:r>
                  <a:rPr lang="en-GB" altLang="en-US" sz="2800" dirty="0"/>
                  <a:t> states that </a:t>
                </a:r>
                <a:r>
                  <a:rPr lang="en-US" altLang="en-US" sz="2800" kern="0" dirty="0"/>
                  <a:t>expected number 𝑞 of hashes until a collision is found is </a:t>
                </a:r>
                <a14:m>
                  <m:oMath xmlns:m="http://schemas.openxmlformats.org/officeDocument/2006/math"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altLang="en-US" sz="2800" kern="0" dirty="0"/>
                  <a:t>) not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8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altLang="en-US" sz="2800" b="0" i="1" kern="0" smtClean="0">
                            <a:latin typeface="Cambria Math" panose="02040503050406030204" pitchFamily="18" charset="0"/>
                          </a:rPr>
                          <m:t>(2</m:t>
                        </m:r>
                      </m:e>
                      <m:sup>
                        <m:r>
                          <a:rPr lang="en-US" altLang="en-US" sz="2800" i="1" ker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en-US" sz="2800" b="0" i="1" kern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en-US" sz="2800" i="1" ker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0" kern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en-US" sz="2800" kern="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It is </a:t>
                </a:r>
                <a:br>
                  <a:rPr lang="en-US" altLang="en-US" sz="2400" kern="0" dirty="0"/>
                </a:br>
                <a:endParaRPr lang="en-US" altLang="en-US" sz="2400" kern="0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For 80 bit of effective security, use 𝑛=160 !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kern="0" dirty="0"/>
                  <a:t>So to defend against an attacker who can perform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400" b="0" i="1" kern="0" smtClean="0">
                            <a:latin typeface="Cambria Math" panose="02040503050406030204" pitchFamily="18" charset="0"/>
                          </a:rPr>
                          <m:t>80</m:t>
                        </m:r>
                      </m:sup>
                    </m:sSup>
                  </m:oMath>
                </a14:m>
                <a:r>
                  <a:rPr lang="en-US" altLang="en-US" sz="2400" kern="0" dirty="0"/>
                  <a:t> hashes set the digest length to be at least 160 bits.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kern="0" dirty="0"/>
                  <a:t>So the range has a size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en-US" sz="2000" b="0" i="1" kern="0" smtClean="0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en-US" altLang="en-US" sz="2000" i="1" ker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altLang="en-US" sz="2000" kern="0" dirty="0"/>
                  <a:t> digests.</a:t>
                </a:r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kern="0" dirty="0"/>
                  <a:t>Why? Intuition?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3885" y="1223542"/>
                <a:ext cx="8307388" cy="4779515"/>
              </a:xfrm>
              <a:prstGeom prst="rect">
                <a:avLst/>
              </a:prstGeom>
              <a:blipFill>
                <a:blip r:embed="rId3"/>
                <a:stretch>
                  <a:fillRect l="-458" t="-1061" b="-1592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77225" cy="83317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800" dirty="0"/>
              <a:t>The Birthday Paradox</a:t>
            </a:r>
            <a:endParaRPr lang="en-GB" altLang="en-US" sz="4600" kern="0" dirty="0">
              <a:solidFill>
                <a:srgbClr val="CC99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2311B2-32BB-F44A-AD3A-6C5AA4C2E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391" y="2617928"/>
            <a:ext cx="2919609" cy="6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2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Birthday Attack (‘Paradox’)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Probability of NO birthday-collision: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(364/365)*(363/365)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365−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</m:e>
                    </m:nary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46066"/>
                <a:ext cx="8229600" cy="4981575"/>
              </a:xfrm>
              <a:blipFill>
                <a:blip r:embed="rId2"/>
                <a:stretch>
                  <a:fillRect l="-154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43021"/>
              </p:ext>
            </p:extLst>
          </p:nvPr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63152F6A-A7DF-47B3-A2AE-CC5ADD9F50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9604" y="1497879"/>
            <a:ext cx="3468285" cy="237782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2424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Collision-Resistance: Applications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Integrity (of object / file / message )</a:t>
                </a:r>
              </a:p>
              <a:p>
                <a:pPr lvl="1"/>
                <a:r>
                  <a:rPr lang="en-US" dirty="0"/>
                  <a:t>Send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securely to validate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Later we will see how a hash function can be used to construct a MAC (called HMAC).</a:t>
                </a:r>
              </a:p>
              <a:p>
                <a:r>
                  <a:rPr lang="en-US" dirty="0"/>
                  <a:t>Hash-then-Sign</a:t>
                </a:r>
              </a:p>
              <a:p>
                <a:pPr lvl="1"/>
                <a:r>
                  <a:rPr lang="en-US" dirty="0"/>
                  <a:t>Instead of signing </a:t>
                </a:r>
                <a:r>
                  <a:rPr lang="en-US" i="1" dirty="0"/>
                  <a:t>m</a:t>
                </a:r>
                <a:r>
                  <a:rPr lang="en-US" dirty="0"/>
                  <a:t> sign </a:t>
                </a:r>
                <a:r>
                  <a:rPr lang="en-US" i="1" dirty="0">
                    <a:latin typeface="Cambria Math" panose="02040503050406030204" pitchFamily="18" charset="0"/>
                  </a:rPr>
                  <a:t>hash(m)</a:t>
                </a:r>
                <a:r>
                  <a:rPr lang="en-US" dirty="0"/>
                  <a:t> 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More efficient!</a:t>
                </a:r>
              </a:p>
              <a:p>
                <a:pPr lvl="2"/>
                <a:r>
                  <a:rPr lang="en-US" dirty="0">
                    <a:sym typeface="Wingdings" panose="05000000000000000000" pitchFamily="2" charset="2"/>
                  </a:rPr>
                  <a:t>We will explore this in detail once we study digital signatures.</a:t>
                </a:r>
                <a:endParaRPr lang="en-US" dirty="0"/>
              </a:p>
              <a:p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Blockchains</a:t>
                </a:r>
              </a:p>
              <a:p>
                <a:pPr lvl="1"/>
                <a:r>
                  <a:rPr lang="en-US" dirty="0">
                    <a:solidFill>
                      <a:schemeClr val="bg2">
                        <a:lumMod val="60000"/>
                        <a:lumOff val="40000"/>
                      </a:schemeClr>
                    </a:solidFill>
                  </a:rPr>
                  <a:t>Later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 r="-1389" b="-5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085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sz="4000" dirty="0"/>
              <a:t>CRHF and Software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lvl="1"/>
                <a:r>
                  <a:rPr lang="en-US" sz="2000"/>
                  <a:t>Developer in LA develops large software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/>
                  <a:t>Repository in DC obtains copy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400" i="1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sz="2000"/>
                  <a:t>User in NY wants to obtain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/>
                  <a:t> – securely and efficiently</a:t>
                </a:r>
              </a:p>
              <a:p>
                <a:pPr lvl="2"/>
                <a:r>
                  <a:rPr lang="en-US" sz="1600" u="sng"/>
                  <a:t>Don’t </a:t>
                </a:r>
                <a:r>
                  <a:rPr lang="en-US" sz="1600"/>
                  <a:t>send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/>
                  <a:t>from LA to </a:t>
                </a:r>
                <a:r>
                  <a:rPr lang="en-US" sz="1600" b="1"/>
                  <a:t>both</a:t>
                </a:r>
                <a:r>
                  <a:rPr lang="en-US" sz="1600"/>
                  <a:t> NY and DC</a:t>
                </a:r>
                <a:endParaRPr lang="en-US" sz="1600" u="sng"/>
              </a:p>
              <a:p>
                <a:pPr lvl="1"/>
                <a:r>
                  <a:rPr lang="en-US" sz="2000"/>
                  <a:t>How?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016742"/>
              </a:xfrm>
              <a:blipFill>
                <a:blip r:embed="rId3"/>
                <a:stretch>
                  <a:fillRect b="-3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128919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le:ContiguousUnitedStates.gif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112" y="1889553"/>
            <a:ext cx="6729106" cy="4371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530942" cy="779462"/>
          </a:xfrm>
        </p:spPr>
        <p:txBody>
          <a:bodyPr/>
          <a:lstStyle/>
          <a:p>
            <a:r>
              <a:rPr lang="en-US" sz="4000"/>
              <a:t>CRHF: secure, efficient SW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/>
                  <a:t>1.  Repository in DC downloads software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000"/>
                  <a:t> from developer in LA</a:t>
                </a:r>
              </a:p>
              <a:p>
                <a:pPr marL="0" indent="0">
                  <a:buNone/>
                </a:pPr>
                <a:r>
                  <a:rPr lang="en-US" sz="2000"/>
                  <a:t>2.  User download from (nearby) repository; receives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endParaRPr lang="en-US" sz="2000"/>
              </a:p>
              <a:p>
                <a:pPr lvl="1"/>
                <a:r>
                  <a:rPr lang="en-US" sz="1800"/>
                  <a:t>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’=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/>
                  <a:t>? User should validate! How?</a:t>
                </a:r>
              </a:p>
              <a:p>
                <a:pPr marL="0" indent="0">
                  <a:buNone/>
                </a:pPr>
                <a:r>
                  <a:rPr lang="en-US" sz="2000"/>
                  <a:t>3.  User securely downloads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000"/>
                  <a:t>directly from developer</a:t>
                </a:r>
              </a:p>
              <a:p>
                <a:pPr lvl="1"/>
                <a:r>
                  <a:rPr lang="en-US" sz="1800"/>
                  <a:t>Digest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/>
                  <a:t> is short – much less overhead than downloading m</a:t>
                </a:r>
              </a:p>
              <a:p>
                <a:pPr marL="0" indent="0">
                  <a:buNone/>
                </a:pPr>
                <a:r>
                  <a:rPr lang="en-US" sz="2000"/>
                  <a:t>4.  User validates: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US" sz="2000">
                    <a:sym typeface="Wingdings" panose="05000000000000000000" pitchFamily="2" charset="2"/>
                  </a:rPr>
                  <a:t>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’</m:t>
                    </m:r>
                  </m:oMath>
                </a14:m>
                <a:endParaRPr lang="en-US" sz="2000"/>
              </a:p>
              <a:p>
                <a:pPr marL="0" indent="0">
                  <a:buNone/>
                </a:pPr>
                <a:endParaRPr lang="en-US" sz="20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44423"/>
                <a:ext cx="8229600" cy="2254756"/>
              </a:xfrm>
              <a:blipFill>
                <a:blip r:embed="rId3"/>
                <a:stretch>
                  <a:fillRect l="-815" t="-1351" b="-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Oval 6"/>
          <p:cNvSpPr/>
          <p:nvPr/>
        </p:nvSpPr>
        <p:spPr bwMode="auto">
          <a:xfrm>
            <a:off x="1758508" y="4160295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351455" y="331533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7068188" y="3917104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Arrow Connector 8"/>
          <p:cNvCxnSpPr>
            <a:stCxn id="7" idx="6"/>
            <a:endCxn id="32" idx="2"/>
          </p:cNvCxnSpPr>
          <p:nvPr/>
        </p:nvCxnSpPr>
        <p:spPr bwMode="auto">
          <a:xfrm flipV="1">
            <a:off x="2468627" y="4071060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/>
              <p:cNvSpPr/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1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7" y="4225016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338792" y="4489148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68682" y="328776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32348" y="411981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Repository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47495" y="3743006"/>
                <a:ext cx="1014471" cy="205987"/>
              </a:xfrm>
              <a:prstGeom prst="rect">
                <a:avLst/>
              </a:prstGeom>
              <a:blipFill>
                <a:blip r:embed="rId5"/>
                <a:stretch>
                  <a:fillRect t="-13889" b="-2777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rapezoid 15"/>
          <p:cNvSpPr/>
          <p:nvPr/>
        </p:nvSpPr>
        <p:spPr bwMode="auto">
          <a:xfrm flipH="1" flipV="1">
            <a:off x="681347" y="4211517"/>
            <a:ext cx="1016261" cy="242095"/>
          </a:xfrm>
          <a:prstGeom prst="trapezoid">
            <a:avLst>
              <a:gd name="adj" fmla="val 100043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612" y="4132472"/>
                <a:ext cx="40222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27324" y="4465868"/>
                <a:ext cx="516802" cy="205912"/>
              </a:xfrm>
              <a:prstGeom prst="rect">
                <a:avLst/>
              </a:prstGeom>
              <a:blipFill>
                <a:blip r:embed="rId7"/>
                <a:stretch>
                  <a:fillRect r="-10345" b="-34286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Oval 18"/>
          <p:cNvSpPr/>
          <p:nvPr/>
        </p:nvSpPr>
        <p:spPr bwMode="auto">
          <a:xfrm>
            <a:off x="1758509" y="4146796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LA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351456" y="3301837"/>
            <a:ext cx="710119" cy="28210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NY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068189" y="3903605"/>
            <a:ext cx="731196" cy="30791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DC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2" name="Straight Arrow Connector 21"/>
          <p:cNvCxnSpPr>
            <a:stCxn id="19" idx="6"/>
            <a:endCxn id="21" idx="2"/>
          </p:cNvCxnSpPr>
          <p:nvPr/>
        </p:nvCxnSpPr>
        <p:spPr bwMode="auto">
          <a:xfrm flipV="1">
            <a:off x="2468628" y="4057561"/>
            <a:ext cx="4599561" cy="23028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4632207" y="4196608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</a:t>
            </a:r>
          </a:p>
        </p:txBody>
      </p:sp>
      <p:cxnSp>
        <p:nvCxnSpPr>
          <p:cNvPr id="26" name="Straight Arrow Connector 25"/>
          <p:cNvCxnSpPr>
            <a:endCxn id="20" idx="2"/>
          </p:cNvCxnSpPr>
          <p:nvPr/>
        </p:nvCxnSpPr>
        <p:spPr bwMode="auto">
          <a:xfrm flipV="1">
            <a:off x="2468627" y="3442888"/>
            <a:ext cx="4882829" cy="83977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/>
          <p:cNvSpPr/>
          <p:nvPr/>
        </p:nvSpPr>
        <p:spPr bwMode="auto">
          <a:xfrm>
            <a:off x="7670067" y="3611666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60668" y="4211517"/>
                <a:ext cx="1014471" cy="205987"/>
              </a:xfrm>
              <a:prstGeom prst="rect">
                <a:avLst/>
              </a:prstGeom>
              <a:blipFill>
                <a:blip r:embed="rId8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/>
          <p:cNvCxnSpPr>
            <a:stCxn id="21" idx="0"/>
            <a:endCxn id="20" idx="4"/>
          </p:cNvCxnSpPr>
          <p:nvPr/>
        </p:nvCxnSpPr>
        <p:spPr bwMode="auto">
          <a:xfrm flipV="1">
            <a:off x="7433787" y="3583939"/>
            <a:ext cx="272729" cy="31966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3137" y="4005530"/>
                <a:ext cx="1014471" cy="205987"/>
              </a:xfrm>
              <a:prstGeom prst="rect">
                <a:avLst/>
              </a:prstGeom>
              <a:blipFill>
                <a:blip r:embed="rId4"/>
                <a:stretch>
                  <a:fillRect b="-138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/>
              <p:cNvSpPr/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10041" y="3500217"/>
                <a:ext cx="516802" cy="205912"/>
              </a:xfrm>
              <a:prstGeom prst="rect">
                <a:avLst/>
              </a:prstGeom>
              <a:blipFill>
                <a:blip r:embed="rId9"/>
                <a:stretch>
                  <a:fillRect r="-10345" b="-3333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/>
          <p:cNvSpPr/>
          <p:nvPr/>
        </p:nvSpPr>
        <p:spPr bwMode="auto">
          <a:xfrm>
            <a:off x="4560848" y="3529611"/>
            <a:ext cx="308214" cy="23832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582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5" grpId="0" animBg="1"/>
      <p:bldP spid="23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Weaker Notions of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66158"/>
            <a:ext cx="8346141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Collision resistance provides the strongest guarantee.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Gives more freedom to the adversary; the adversary wins if it finds any two inputs with the same digest.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/>
              <a:t>No conditions on these two inputs other than being in the domain of the hash function.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Weaker security notions (but sufficient for many applications):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Target collision resistance (TCR).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Second preimage resistance.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First preimage resistance.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/>
              <a:t>Birthday paradox (or attack) does not work against these weaker notions.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/>
              <a:t>It is for collision resistance; find </a:t>
            </a:r>
            <a:r>
              <a:rPr lang="en-US" altLang="en-US" sz="2000" b="1" i="1" dirty="0"/>
              <a:t>any</a:t>
            </a:r>
            <a:r>
              <a:rPr lang="en-US" altLang="en-US" sz="2000" dirty="0"/>
              <a:t> two inputs that collide!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981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Collision resistant hash functions (CRHF).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CRHF applications.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Weaker notions of security.</a:t>
            </a:r>
          </a:p>
          <a:p>
            <a:pPr lvl="1"/>
            <a:r>
              <a:rPr lang="en-US" dirty="0"/>
              <a:t>TCR, SPR, OWF.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Randomness extraction.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random oracle model.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7862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Target CRHF (TCR Hash Function)</a:t>
            </a:r>
          </a:p>
        </p:txBody>
      </p:sp>
      <p:sp>
        <p:nvSpPr>
          <p:cNvPr id="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6D130C-7E39-4412-B968-294F5537C9B1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47588" name="Text Box 4"/>
          <p:cNvSpPr txBox="1">
            <a:spLocks noChangeArrowheads="1"/>
          </p:cNvSpPr>
          <p:nvPr/>
        </p:nvSpPr>
        <p:spPr bwMode="auto">
          <a:xfrm>
            <a:off x="426026" y="4246763"/>
            <a:ext cx="6062328" cy="4022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ahoma" pitchFamily="34" charset="0"/>
              <a:buNone/>
            </a:pP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Adversary has to select target </a:t>
            </a:r>
            <a:r>
              <a:rPr lang="en-GB" altLang="en-US" sz="2000" b="1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before </a:t>
            </a:r>
            <a:r>
              <a:rPr lang="en-GB" altLang="en-US" sz="2000" dirty="0">
                <a:solidFill>
                  <a:srgbClr val="000000"/>
                </a:solidFill>
                <a:latin typeface="Tahoma" pitchFamily="34" charset="0"/>
                <a:cs typeface="Times New Roman" pitchFamily="18" charset="0"/>
              </a:rPr>
              <a:t>knowing key</a:t>
            </a:r>
          </a:p>
        </p:txBody>
      </p:sp>
      <p:sp>
        <p:nvSpPr>
          <p:cNvPr id="62" name="Rounded Rectangle 61"/>
          <p:cNvSpPr/>
          <p:nvPr/>
        </p:nvSpPr>
        <p:spPr bwMode="auto">
          <a:xfrm>
            <a:off x="1355054" y="126606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791" y="3124098"/>
                <a:ext cx="2140130" cy="650566"/>
              </a:xfrm>
              <a:prstGeom prst="rect">
                <a:avLst/>
              </a:prstGeom>
              <a:blipFill>
                <a:blip r:embed="rId3"/>
                <a:stretch>
                  <a:fillRect l="-2353" t="-3774" b="-7547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Down Arrow 64"/>
          <p:cNvSpPr/>
          <p:nvPr/>
        </p:nvSpPr>
        <p:spPr bwMode="auto">
          <a:xfrm rot="16200000">
            <a:off x="1040528" y="1254702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8938" y="1906779"/>
                <a:ext cx="1161356" cy="440200"/>
              </a:xfrm>
              <a:prstGeom prst="rect">
                <a:avLst/>
              </a:prstGeom>
              <a:blipFill>
                <a:blip r:embed="rId4"/>
                <a:stretch>
                  <a:fillRect b="-4864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/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BF65BF9-4DE2-4575-A380-72087BEBD3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37630" y="1370733"/>
                <a:ext cx="1560280" cy="1908474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/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E3F24E5-CA75-4B6D-A509-B40484F227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8354" y="1819683"/>
                <a:ext cx="2176460" cy="1315053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/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66C04D8-9AA7-40BA-9611-4C50C9CD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0306" y="2162955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/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F51A55C-0C28-49CF-A2B0-DF252DEC5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984" y="2624082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569CADC-ABA0-4D33-BB15-69D5EDFE701A}"/>
              </a:ext>
            </a:extLst>
          </p:cNvPr>
          <p:cNvCxnSpPr/>
          <p:nvPr/>
        </p:nvCxnSpPr>
        <p:spPr bwMode="auto">
          <a:xfrm>
            <a:off x="3926690" y="2363771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65B8EF-DB92-4F67-9E6D-10BBD914B4FA}"/>
              </a:ext>
            </a:extLst>
          </p:cNvPr>
          <p:cNvCxnSpPr/>
          <p:nvPr/>
        </p:nvCxnSpPr>
        <p:spPr bwMode="auto">
          <a:xfrm flipV="1">
            <a:off x="3926690" y="2695466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/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E2BFD93-4067-4A9D-8717-7858D89E0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32" y="1736449"/>
                <a:ext cx="2162067" cy="369332"/>
              </a:xfrm>
              <a:prstGeom prst="rect">
                <a:avLst/>
              </a:prstGeom>
              <a:blipFill>
                <a:blip r:embed="rId9"/>
                <a:stretch>
                  <a:fillRect l="-233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/>
              <p:cNvSpPr/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7" name="Rectangle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94008" y="2539768"/>
                <a:ext cx="1550951" cy="295304"/>
              </a:xfrm>
              <a:prstGeom prst="rect">
                <a:avLst/>
              </a:prstGeom>
              <a:blipFill>
                <a:blip r:embed="rId10"/>
                <a:stretch>
                  <a:fillRect b="-32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/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722833-E976-462A-A5B4-FFA02D468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26" y="1282509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own Arrow 62">
            <a:extLst>
              <a:ext uri="{FF2B5EF4-FFF2-40B4-BE49-F238E27FC236}">
                <a16:creationId xmlns:a16="http://schemas.microsoft.com/office/drawing/2014/main" id="{8D346C8A-BC5C-420A-A6C2-FF8F476ECE15}"/>
              </a:ext>
            </a:extLst>
          </p:cNvPr>
          <p:cNvSpPr/>
          <p:nvPr/>
        </p:nvSpPr>
        <p:spPr bwMode="auto">
          <a:xfrm>
            <a:off x="1770079" y="1658942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44CFE-F973-481D-B697-5296E344BFB2}"/>
              </a:ext>
            </a:extLst>
          </p:cNvPr>
          <p:cNvSpPr/>
          <p:nvPr/>
        </p:nvSpPr>
        <p:spPr bwMode="auto">
          <a:xfrm>
            <a:off x="1741856" y="1906779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61">
            <a:extLst>
              <a:ext uri="{FF2B5EF4-FFF2-40B4-BE49-F238E27FC236}">
                <a16:creationId xmlns:a16="http://schemas.microsoft.com/office/drawing/2014/main" id="{71F63F55-74E8-4DEB-B852-9640C54052D8}"/>
              </a:ext>
            </a:extLst>
          </p:cNvPr>
          <p:cNvSpPr/>
          <p:nvPr/>
        </p:nvSpPr>
        <p:spPr bwMode="auto">
          <a:xfrm>
            <a:off x="1377656" y="2521885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7" name="Down Arrow 62">
            <a:extLst>
              <a:ext uri="{FF2B5EF4-FFF2-40B4-BE49-F238E27FC236}">
                <a16:creationId xmlns:a16="http://schemas.microsoft.com/office/drawing/2014/main" id="{3F69C6A8-D3DC-410C-8759-0241E1DD33E4}"/>
              </a:ext>
            </a:extLst>
          </p:cNvPr>
          <p:cNvSpPr/>
          <p:nvPr/>
        </p:nvSpPr>
        <p:spPr bwMode="auto">
          <a:xfrm>
            <a:off x="1770078" y="2267625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Down Arrow 62">
            <a:extLst>
              <a:ext uri="{FF2B5EF4-FFF2-40B4-BE49-F238E27FC236}">
                <a16:creationId xmlns:a16="http://schemas.microsoft.com/office/drawing/2014/main" id="{69E41280-CEBA-4BE7-ABD3-CDED12735C50}"/>
              </a:ext>
            </a:extLst>
          </p:cNvPr>
          <p:cNvSpPr/>
          <p:nvPr/>
        </p:nvSpPr>
        <p:spPr bwMode="auto">
          <a:xfrm>
            <a:off x="1770078" y="288336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7970390E-9948-4E95-82DA-BE842CC712FF}"/>
              </a:ext>
            </a:extLst>
          </p:cNvPr>
          <p:cNvSpPr/>
          <p:nvPr/>
        </p:nvSpPr>
        <p:spPr bwMode="auto">
          <a:xfrm rot="5400000">
            <a:off x="891522" y="2320962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3AA939-5DA4-DC49-B31A-7BED494F37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7564" y="5058494"/>
            <a:ext cx="6995478" cy="61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072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4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6FB0A5-3964-4FD7-86DC-465C5F14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TCR and Birthday Paradox?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</p:spPr>
            <p:txBody>
              <a:bodyPr/>
              <a:lstStyle/>
              <a:p>
                <a:r>
                  <a:rPr lang="en-US" sz="2400" b="1" dirty="0"/>
                  <a:t>First: </a:t>
                </a:r>
                <a:r>
                  <a:rPr lang="en-US" sz="2400" dirty="0"/>
                  <a:t>adversary selects </a:t>
                </a:r>
                <a:r>
                  <a:rPr lang="en-US" sz="2400" b="1" dirty="0"/>
                  <a:t>x</a:t>
                </a:r>
              </a:p>
              <a:p>
                <a:r>
                  <a:rPr lang="en-US" sz="2400" dirty="0"/>
                  <a:t>Probability for NO birthday-collision</a:t>
                </a:r>
                <a:br>
                  <a:rPr lang="en-US" sz="2400" dirty="0"/>
                </a:br>
                <a:r>
                  <a:rPr lang="en-US" sz="2400" b="1" dirty="0"/>
                  <a:t>with x:</a:t>
                </a:r>
              </a:p>
              <a:p>
                <a:pPr lvl="1"/>
                <a:r>
                  <a:rPr lang="en-US" sz="2000" dirty="0"/>
                  <a:t>Two persons:   (364/365)</a:t>
                </a:r>
              </a:p>
              <a:p>
                <a:pPr lvl="1"/>
                <a:r>
                  <a:rPr lang="en-US" sz="2000" dirty="0"/>
                  <a:t>Three persons: (364/365)*(36</a:t>
                </a:r>
                <a:r>
                  <a:rPr lang="en-US" sz="2000" b="1" dirty="0"/>
                  <a:t>4</a:t>
                </a:r>
                <a:r>
                  <a:rPr lang="en-US" sz="2000" dirty="0"/>
                  <a:t>/365)</a:t>
                </a:r>
              </a:p>
              <a:p>
                <a:pPr lvl="1"/>
                <a:r>
                  <a:rPr lang="en-US" sz="2000" dirty="0"/>
                  <a:t>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persons:        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364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365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364</m:t>
                                </m:r>
                              </m:num>
                              <m:den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365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DE8CF2C2-988E-4B56-9DC3-DA6AD11E9A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63646" y="943006"/>
                <a:ext cx="5587957" cy="3063296"/>
              </a:xfrm>
              <a:blipFill>
                <a:blip r:embed="rId2"/>
                <a:stretch>
                  <a:fillRect l="-454" t="-1653" b="-190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4F1EE-F12D-4BB9-AB05-517AD0EB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21</a:t>
            </a:fld>
            <a:endParaRPr lang="en-US" altLang="en-US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0CA056-D8BC-486A-9DAA-EF91D4DD3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04022" y="4146857"/>
            <a:ext cx="420856" cy="756888"/>
          </a:xfrm>
          <a:prstGeom prst="rect">
            <a:avLst/>
          </a:prstGeom>
        </p:spPr>
      </p:pic>
      <p:pic>
        <p:nvPicPr>
          <p:cNvPr id="11" name="Picture 10" descr="Shape, circle&#10;&#10;Description automatically generated">
            <a:extLst>
              <a:ext uri="{FF2B5EF4-FFF2-40B4-BE49-F238E27FC236}">
                <a16:creationId xmlns:a16="http://schemas.microsoft.com/office/drawing/2014/main" id="{8CD17F9E-F873-4FBC-9B80-A169131CA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718806" y="4146857"/>
            <a:ext cx="608538" cy="756888"/>
          </a:xfrm>
          <a:prstGeom prst="rect">
            <a:avLst/>
          </a:prstGeom>
        </p:spPr>
      </p:pic>
      <p:pic>
        <p:nvPicPr>
          <p:cNvPr id="14" name="Picture 13" descr="A close up of a mask&#10;&#10;Description automatically generated">
            <a:extLst>
              <a:ext uri="{FF2B5EF4-FFF2-40B4-BE49-F238E27FC236}">
                <a16:creationId xmlns:a16="http://schemas.microsoft.com/office/drawing/2014/main" id="{827BD79D-51F5-479C-86AE-10818C3C1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33941" y="4006301"/>
            <a:ext cx="1329372" cy="103857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8009AFC3-9AB4-487C-AE12-610DD4166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5329604" y="4091696"/>
            <a:ext cx="551316" cy="81089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3A0C8A49-4D57-4BBD-AE80-53A78DEE59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303701" y="4006301"/>
            <a:ext cx="833080" cy="1038573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61A35B1A-3688-4AC1-B0CC-825648B52664}"/>
              </a:ext>
            </a:extLst>
          </p:cNvPr>
          <p:cNvGraphicFramePr>
            <a:graphicFrameLocks noGrp="1"/>
          </p:cNvGraphicFramePr>
          <p:nvPr/>
        </p:nvGraphicFramePr>
        <p:xfrm>
          <a:off x="743919" y="5698331"/>
          <a:ext cx="75879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25">
                  <a:extLst>
                    <a:ext uri="{9D8B030D-6E8A-4147-A177-3AD203B41FA5}">
                      <a16:colId xmlns:a16="http://schemas.microsoft.com/office/drawing/2014/main" val="83712268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7623009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03129404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292879144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65016471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537050525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2741661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126338310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174616808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35195097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2424169243"/>
                    </a:ext>
                  </a:extLst>
                </a:gridCol>
                <a:gridCol w="632325">
                  <a:extLst>
                    <a:ext uri="{9D8B030D-6E8A-4147-A177-3AD203B41FA5}">
                      <a16:colId xmlns:a16="http://schemas.microsoft.com/office/drawing/2014/main" val="4997872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36955"/>
                  </a:ext>
                </a:extLst>
              </a:tr>
            </a:tbl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B4EDC9-D85D-49FF-B668-143E64EA4457}"/>
              </a:ext>
            </a:extLst>
          </p:cNvPr>
          <p:cNvCxnSpPr>
            <a:stCxn id="8" idx="2"/>
          </p:cNvCxnSpPr>
          <p:nvPr/>
        </p:nvCxnSpPr>
        <p:spPr bwMode="auto">
          <a:xfrm flipH="1">
            <a:off x="1639116" y="4903745"/>
            <a:ext cx="375334" cy="8144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6F3315-1AE4-4FB5-85D5-C6BF059EBD17}"/>
              </a:ext>
            </a:extLst>
          </p:cNvPr>
          <p:cNvCxnSpPr/>
          <p:nvPr/>
        </p:nvCxnSpPr>
        <p:spPr bwMode="auto">
          <a:xfrm>
            <a:off x="3010313" y="4958486"/>
            <a:ext cx="2327867" cy="740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AB995A2-1329-4841-BBF1-EAD298960619}"/>
              </a:ext>
            </a:extLst>
          </p:cNvPr>
          <p:cNvCxnSpPr>
            <a:stCxn id="14" idx="2"/>
          </p:cNvCxnSpPr>
          <p:nvPr/>
        </p:nvCxnSpPr>
        <p:spPr bwMode="auto">
          <a:xfrm flipH="1">
            <a:off x="3103963" y="5044873"/>
            <a:ext cx="1194664" cy="6157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768BD3-9435-4E2B-8A9B-6EC66D9A7AB4}"/>
              </a:ext>
            </a:extLst>
          </p:cNvPr>
          <p:cNvCxnSpPr>
            <a:stCxn id="20" idx="2"/>
          </p:cNvCxnSpPr>
          <p:nvPr/>
        </p:nvCxnSpPr>
        <p:spPr bwMode="auto">
          <a:xfrm flipH="1">
            <a:off x="5319859" y="5044874"/>
            <a:ext cx="1400382" cy="6733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B1D93A-89F3-47C2-BA0F-6714BA26050B}"/>
              </a:ext>
            </a:extLst>
          </p:cNvPr>
          <p:cNvCxnSpPr>
            <a:stCxn id="17" idx="2"/>
          </p:cNvCxnSpPr>
          <p:nvPr/>
        </p:nvCxnSpPr>
        <p:spPr bwMode="auto">
          <a:xfrm>
            <a:off x="5605262" y="4902590"/>
            <a:ext cx="1138521" cy="7772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Rounded Rectangle 61">
            <a:extLst>
              <a:ext uri="{FF2B5EF4-FFF2-40B4-BE49-F238E27FC236}">
                <a16:creationId xmlns:a16="http://schemas.microsoft.com/office/drawing/2014/main" id="{849865C2-4665-4222-B5F1-52F14BE3DEA3}"/>
              </a:ext>
            </a:extLst>
          </p:cNvPr>
          <p:cNvSpPr/>
          <p:nvPr/>
        </p:nvSpPr>
        <p:spPr bwMode="auto">
          <a:xfrm>
            <a:off x="1315217" y="1236822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/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h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𝑘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B3994AA-A60F-4F7C-B25E-1BA71388D0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954" y="3094854"/>
                <a:ext cx="2140130" cy="650566"/>
              </a:xfrm>
              <a:prstGeom prst="rect">
                <a:avLst/>
              </a:prstGeom>
              <a:blipFill>
                <a:blip r:embed="rId13"/>
                <a:stretch>
                  <a:fillRect l="-2266" t="-4630" b="-64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own Arrow 64">
            <a:extLst>
              <a:ext uri="{FF2B5EF4-FFF2-40B4-BE49-F238E27FC236}">
                <a16:creationId xmlns:a16="http://schemas.microsoft.com/office/drawing/2014/main" id="{1589436F-8B13-4F03-AA65-B61454EA5320}"/>
              </a:ext>
            </a:extLst>
          </p:cNvPr>
          <p:cNvSpPr/>
          <p:nvPr/>
        </p:nvSpPr>
        <p:spPr bwMode="auto">
          <a:xfrm rot="16200000">
            <a:off x="1000691" y="1225458"/>
            <a:ext cx="221100" cy="45315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/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itchFamily="34" charset="0"/>
                        </a:rPr>
                        <m:t>𝑘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Arial" pitchFamily="34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9744BB-978A-4080-9A9A-6464726A70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9101" y="1877535"/>
                <a:ext cx="1161356" cy="44020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/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DF493C-2797-4FD9-ADB9-55D74EA3D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189" y="1253265"/>
                <a:ext cx="498470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Down Arrow 62">
            <a:extLst>
              <a:ext uri="{FF2B5EF4-FFF2-40B4-BE49-F238E27FC236}">
                <a16:creationId xmlns:a16="http://schemas.microsoft.com/office/drawing/2014/main" id="{4C2DAC70-7677-4F56-A9BA-6E62A22D6BF3}"/>
              </a:ext>
            </a:extLst>
          </p:cNvPr>
          <p:cNvSpPr/>
          <p:nvPr/>
        </p:nvSpPr>
        <p:spPr bwMode="auto">
          <a:xfrm>
            <a:off x="1730242" y="1629698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4BF8F-3003-4138-B008-F5186A6DAF12}"/>
              </a:ext>
            </a:extLst>
          </p:cNvPr>
          <p:cNvSpPr/>
          <p:nvPr/>
        </p:nvSpPr>
        <p:spPr bwMode="auto">
          <a:xfrm>
            <a:off x="1702019" y="1877535"/>
            <a:ext cx="397875" cy="368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x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61">
            <a:extLst>
              <a:ext uri="{FF2B5EF4-FFF2-40B4-BE49-F238E27FC236}">
                <a16:creationId xmlns:a16="http://schemas.microsoft.com/office/drawing/2014/main" id="{DDE59BBD-BD9F-409A-9527-8CBBE6917F00}"/>
              </a:ext>
            </a:extLst>
          </p:cNvPr>
          <p:cNvSpPr/>
          <p:nvPr/>
        </p:nvSpPr>
        <p:spPr bwMode="auto">
          <a:xfrm>
            <a:off x="1337819" y="2492641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9" name="Down Arrow 62">
            <a:extLst>
              <a:ext uri="{FF2B5EF4-FFF2-40B4-BE49-F238E27FC236}">
                <a16:creationId xmlns:a16="http://schemas.microsoft.com/office/drawing/2014/main" id="{0D37FD38-0350-4345-8135-A06BE8169C57}"/>
              </a:ext>
            </a:extLst>
          </p:cNvPr>
          <p:cNvSpPr/>
          <p:nvPr/>
        </p:nvSpPr>
        <p:spPr bwMode="auto">
          <a:xfrm>
            <a:off x="1730241" y="2238381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Down Arrow 62">
            <a:extLst>
              <a:ext uri="{FF2B5EF4-FFF2-40B4-BE49-F238E27FC236}">
                <a16:creationId xmlns:a16="http://schemas.microsoft.com/office/drawing/2014/main" id="{8DED66EA-4F12-4EBE-96E4-57A3E84C974D}"/>
              </a:ext>
            </a:extLst>
          </p:cNvPr>
          <p:cNvSpPr/>
          <p:nvPr/>
        </p:nvSpPr>
        <p:spPr bwMode="auto">
          <a:xfrm>
            <a:off x="1730241" y="2854117"/>
            <a:ext cx="264249" cy="24044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DF38B16B-F06B-4B8D-9892-AE639844D68E}"/>
              </a:ext>
            </a:extLst>
          </p:cNvPr>
          <p:cNvSpPr/>
          <p:nvPr/>
        </p:nvSpPr>
        <p:spPr bwMode="auto">
          <a:xfrm rot="5400000">
            <a:off x="851685" y="2291718"/>
            <a:ext cx="397412" cy="545328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21F99D7A-7F7D-4018-A578-9BD70EA821E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 flipH="1">
            <a:off x="1504724" y="5520931"/>
            <a:ext cx="394589" cy="39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A8A1F-654C-43F6-A001-8AF91438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(mostly) focus on keyless hash…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15AD-3722-42EC-9889-03240C6A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there are no CRHFs</a:t>
            </a:r>
          </a:p>
          <a:p>
            <a:r>
              <a:rPr lang="en-US" dirty="0"/>
              <a:t>And theory papers focus on keyed hash</a:t>
            </a:r>
          </a:p>
          <a:p>
            <a:r>
              <a:rPr lang="en-US" dirty="0"/>
              <a:t>But… </a:t>
            </a:r>
          </a:p>
          <a:p>
            <a:pPr lvl="1"/>
            <a:r>
              <a:rPr lang="en-US" dirty="0"/>
              <a:t>It’s a bit less complicated and easier to work with.</a:t>
            </a:r>
          </a:p>
          <a:p>
            <a:pPr lvl="1"/>
            <a:r>
              <a:rPr lang="en-US" dirty="0"/>
              <a:t>No need to consider both ACR and TCR</a:t>
            </a:r>
          </a:p>
          <a:p>
            <a:pPr lvl="2"/>
            <a:r>
              <a:rPr lang="en-US" dirty="0"/>
              <a:t>Why? </a:t>
            </a:r>
          </a:p>
          <a:p>
            <a:pPr lvl="1"/>
            <a:r>
              <a:rPr lang="en-US" dirty="0"/>
              <a:t>Modifying to ACR is quite trivial</a:t>
            </a:r>
          </a:p>
          <a:p>
            <a:pPr lvl="2"/>
            <a:r>
              <a:rPr lang="en-US" dirty="0"/>
              <a:t>Just make it keyed!</a:t>
            </a:r>
          </a:p>
          <a:p>
            <a:pPr lvl="1"/>
            <a:r>
              <a:rPr lang="en-US" dirty="0"/>
              <a:t>Usually used in practice: libraries, standards,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1E6BC-258B-4100-A150-E8BF285C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055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52E5F64-B1B2-438C-9F8A-0A4F709515A3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59398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47100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2</a:t>
            </a:r>
            <a:r>
              <a:rPr lang="en-GB" altLang="en-US" baseline="30000" dirty="0"/>
              <a:t>nd</a:t>
            </a:r>
            <a:r>
              <a:rPr lang="en-GB" altLang="en-US" dirty="0"/>
              <a:t>-Preimage-Resistant Hash (SPR)</a:t>
            </a:r>
          </a:p>
        </p:txBody>
      </p:sp>
      <p:sp>
        <p:nvSpPr>
          <p:cNvPr id="59399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36550" y="992621"/>
            <a:ext cx="8591550" cy="286450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Hard to find collision with a </a:t>
            </a:r>
            <a:r>
              <a:rPr lang="en-GB" altLang="en-US" u="sng" dirty="0"/>
              <a:t>specific random </a:t>
            </a:r>
            <a:r>
              <a:rPr lang="en-GB" altLang="en-US" i="1" u="sng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dirty="0"/>
              <a:t>. </a:t>
            </a: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br>
              <a:rPr lang="en-GB" altLang="en-US" dirty="0"/>
            </a:br>
            <a:endParaRPr lang="en-GB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Oval 7"/>
              <p:cNvSpPr/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" name="Oval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4217" y="2015854"/>
                <a:ext cx="2285679" cy="1530960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Oval 8"/>
              <p:cNvSpPr/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Oval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10340" y="2184821"/>
                <a:ext cx="2176460" cy="1173731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292" y="2528093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9970" y="2989220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4036" y="2878342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/>
          <p:cNvCxnSpPr/>
          <p:nvPr/>
        </p:nvCxnSpPr>
        <p:spPr bwMode="auto">
          <a:xfrm>
            <a:off x="3948676" y="2728909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3948676" y="3060604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592" y="2035085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ounded Rectangle 15"/>
          <p:cNvSpPr/>
          <p:nvPr/>
        </p:nvSpPr>
        <p:spPr bwMode="auto">
          <a:xfrm>
            <a:off x="986319" y="2597816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17" name="Down Arrow 16"/>
          <p:cNvSpPr/>
          <p:nvPr/>
        </p:nvSpPr>
        <p:spPr bwMode="auto">
          <a:xfrm>
            <a:off x="1461449" y="3024950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 err="1"/>
                  <a:t>s.t.</a:t>
                </a:r>
                <a:r>
                  <a:rPr lang="en-GB" altLang="en-US" sz="2000" kern="0"/>
                  <a:t>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US" altLang="en-US" sz="2000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′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0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endParaRPr lang="en-GB" altLang="en-US" sz="2000" kern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8131" y="3207767"/>
                <a:ext cx="1736259" cy="339046"/>
              </a:xfrm>
              <a:prstGeom prst="rect">
                <a:avLst/>
              </a:prstGeom>
              <a:blipFill>
                <a:blip r:embed="rId10"/>
                <a:stretch>
                  <a:fillRect l="-697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altLang="en-US" sz="2000" i="1" kern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$</m:t>
                          </m:r>
                        </m:e>
                      </m:groupChr>
                      <m:sSup>
                        <m:sSupPr>
                          <m:ctrlPr>
                            <a:rPr lang="en-GB" altLang="en-US" sz="200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altLang="en-US" sz="200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en-US" sz="2000" b="0" i="1" kern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0,1</m:t>
                              </m:r>
                            </m:e>
                          </m:d>
                        </m:e>
                        <m:sup>
                          <m:r>
                            <a:rPr lang="en-US" altLang="en-US" sz="2000" b="0" i="1" kern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𝑙</m:t>
                          </m:r>
                        </m:sup>
                      </m:sSup>
                    </m:oMath>
                  </m:oMathPara>
                </a14:m>
                <a:endParaRPr lang="en-GB" altLang="en-US" sz="24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55142" y="1958295"/>
                <a:ext cx="1331059" cy="44612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Down Arrow 19"/>
          <p:cNvSpPr/>
          <p:nvPr/>
        </p:nvSpPr>
        <p:spPr bwMode="auto">
          <a:xfrm>
            <a:off x="1461449" y="241533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38281" y="3002592"/>
            <a:ext cx="822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Second </a:t>
            </a:r>
            <a:br>
              <a:rPr lang="en-US" sz="1200"/>
            </a:br>
            <a:r>
              <a:rPr lang="en-US" sz="1200"/>
              <a:t>preimage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59447" y="2597816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First preimage</a:t>
            </a:r>
          </a:p>
        </p:txBody>
      </p:sp>
      <p:sp>
        <p:nvSpPr>
          <p:cNvPr id="2" name="Rounded Rectangle 1"/>
          <p:cNvSpPr/>
          <p:nvPr/>
        </p:nvSpPr>
        <p:spPr bwMode="auto">
          <a:xfrm>
            <a:off x="483079" y="5126331"/>
            <a:ext cx="8203721" cy="1000095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Use with care!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(think carefully about the security you want to achieve and see if SPR suffices)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1504861-FA4F-CF4D-ADF4-4FF3CA5280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2421" y="4060375"/>
            <a:ext cx="7339158" cy="75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236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CRHF/SPR vs.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800" dirty="0"/>
              <a:t>CRHF secure for signing, SW-distribution</a:t>
            </a:r>
          </a:p>
          <a:p>
            <a:r>
              <a:rPr lang="en-US" sz="2800" dirty="0"/>
              <a:t>How about SPR hash (weak-CRHF)? </a:t>
            </a:r>
          </a:p>
          <a:p>
            <a:pPr lvl="1"/>
            <a:r>
              <a:rPr lang="en-US" sz="2400" dirty="0"/>
              <a:t>SW-distribution? </a:t>
            </a:r>
            <a:r>
              <a:rPr lang="en-US" sz="2400" b="1" i="1" dirty="0">
                <a:solidFill>
                  <a:schemeClr val="accent6"/>
                </a:solidFill>
              </a:rPr>
              <a:t>YES</a:t>
            </a:r>
          </a:p>
          <a:p>
            <a:pPr lvl="1"/>
            <a:r>
              <a:rPr lang="en-US" sz="2400" dirty="0"/>
              <a:t>Hash-then-sign? </a:t>
            </a:r>
            <a:r>
              <a:rPr lang="en-US" sz="2400" b="1" i="1" dirty="0">
                <a:solidFill>
                  <a:srgbClr val="FF0000"/>
                </a:solidFill>
              </a:rPr>
              <a:t>NO</a:t>
            </a:r>
          </a:p>
          <a:p>
            <a:r>
              <a:rPr lang="en-US" sz="2800" dirty="0"/>
              <a:t>Why? </a:t>
            </a:r>
          </a:p>
          <a:p>
            <a:pPr lvl="1"/>
            <a:r>
              <a:rPr lang="en-US" sz="2400" dirty="0"/>
              <a:t>Attacker can’t impact SW to be distributed</a:t>
            </a:r>
          </a:p>
          <a:p>
            <a:pPr lvl="1"/>
            <a:r>
              <a:rPr lang="en-US" sz="2400" dirty="0"/>
              <a:t>But… attacker may be able to impact signed msg!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583202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4839504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888506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621741" y="492249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Will/Contract/…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5287758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5434535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Sign(h(Will/Contract/…))</a:t>
            </a:r>
          </a:p>
        </p:txBody>
      </p:sp>
    </p:spTree>
    <p:extLst>
      <p:ext uri="{BB962C8B-B14F-4D97-AF65-F5344CB8AC3E}">
        <p14:creationId xmlns:p14="http://schemas.microsoft.com/office/powerpoint/2010/main" val="235873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 dirty="0"/>
              <a:t>SPR: Collisions to </a:t>
            </a:r>
            <a:r>
              <a:rPr lang="en-US" b="1" dirty="0"/>
              <a:t>Chosen</a:t>
            </a:r>
            <a:r>
              <a:rPr lang="en-US" dirty="0"/>
              <a:t>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200" dirty="0"/>
              <a:t>Or: Alice and Mal, the corrupt lawyer</a:t>
            </a:r>
          </a:p>
          <a:p>
            <a:r>
              <a:rPr lang="en-US" sz="2200" dirty="0"/>
              <a:t>Mal finds two `colliding wills’, </a:t>
            </a:r>
            <a:r>
              <a:rPr lang="en-US" sz="2200" dirty="0" err="1"/>
              <a:t>GoodW</a:t>
            </a:r>
            <a:r>
              <a:rPr lang="en-US" sz="2200" dirty="0"/>
              <a:t> and </a:t>
            </a:r>
            <a:r>
              <a:rPr lang="en-US" sz="2200" dirty="0" err="1"/>
              <a:t>BadW</a:t>
            </a:r>
            <a:r>
              <a:rPr lang="en-US" sz="2200" dirty="0"/>
              <a:t>: </a:t>
            </a:r>
          </a:p>
          <a:p>
            <a:pPr lvl="1"/>
            <a:r>
              <a:rPr lang="en-US" sz="1800" dirty="0" err="1"/>
              <a:t>GoodW</a:t>
            </a:r>
            <a:r>
              <a:rPr lang="en-US" sz="1800" dirty="0"/>
              <a:t>: contents agreeable to Alice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h(</a:t>
            </a:r>
            <a:r>
              <a:rPr lang="en-US" sz="1800" dirty="0" err="1">
                <a:solidFill>
                  <a:srgbClr val="FF0000"/>
                </a:solidFill>
              </a:rPr>
              <a:t>GoodW</a:t>
            </a:r>
            <a:r>
              <a:rPr lang="en-US" sz="1800" dirty="0">
                <a:solidFill>
                  <a:srgbClr val="FF0000"/>
                </a:solidFill>
              </a:rPr>
              <a:t>)=h(</a:t>
            </a:r>
            <a:r>
              <a:rPr lang="en-US" sz="1800" dirty="0" err="1">
                <a:solidFill>
                  <a:srgbClr val="FF0000"/>
                </a:solidFill>
              </a:rPr>
              <a:t>BadW</a:t>
            </a:r>
            <a:r>
              <a:rPr lang="en-US" sz="1800" dirty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1800" dirty="0"/>
              <a:t>Alice Signs good will: Sign(h(</a:t>
            </a:r>
            <a:r>
              <a:rPr lang="en-US" sz="1800" dirty="0" err="1"/>
              <a:t>GoodW</a:t>
            </a:r>
            <a:r>
              <a:rPr lang="en-US" sz="1800" dirty="0"/>
              <a:t>)) </a:t>
            </a:r>
            <a:br>
              <a:rPr lang="en-US" sz="18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sz="2200" dirty="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77762" cy="779462"/>
          </a:xfrm>
        </p:spPr>
        <p:txBody>
          <a:bodyPr/>
          <a:lstStyle/>
          <a:p>
            <a:r>
              <a:rPr lang="en-US"/>
              <a:t>SPR: collisions to </a:t>
            </a:r>
            <a:r>
              <a:rPr lang="en-US" b="1"/>
              <a:t>chosen</a:t>
            </a:r>
            <a:r>
              <a:rPr lang="en-US"/>
              <a:t>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11549"/>
            <a:ext cx="8229600" cy="3539191"/>
          </a:xfrm>
        </p:spPr>
        <p:txBody>
          <a:bodyPr/>
          <a:lstStyle/>
          <a:p>
            <a:r>
              <a:rPr lang="en-US" sz="2400"/>
              <a:t>Or: Alice and Mal, the corrupt lawyer</a:t>
            </a:r>
          </a:p>
          <a:p>
            <a:r>
              <a:rPr lang="en-US" sz="2400"/>
              <a:t>Mal finds two `colliding wills’, </a:t>
            </a:r>
            <a:r>
              <a:rPr lang="en-US" sz="2400" err="1"/>
              <a:t>GoodW</a:t>
            </a:r>
            <a:r>
              <a:rPr lang="en-US" sz="2400"/>
              <a:t> and </a:t>
            </a:r>
            <a:r>
              <a:rPr lang="en-US" sz="2400" err="1"/>
              <a:t>BadW</a:t>
            </a:r>
            <a:r>
              <a:rPr lang="en-US" sz="2400"/>
              <a:t>: </a:t>
            </a:r>
          </a:p>
          <a:p>
            <a:pPr lvl="1"/>
            <a:r>
              <a:rPr lang="en-US" sz="2000" err="1"/>
              <a:t>GoodW</a:t>
            </a:r>
            <a:r>
              <a:rPr lang="en-US" sz="2000"/>
              <a:t>: contents agreeable to Alice</a:t>
            </a:r>
          </a:p>
          <a:p>
            <a:pPr lvl="1"/>
            <a:r>
              <a:rPr lang="en-US" sz="2000">
                <a:solidFill>
                  <a:srgbClr val="FF0000"/>
                </a:solidFill>
              </a:rPr>
              <a:t>h(</a:t>
            </a:r>
            <a:r>
              <a:rPr lang="en-US" sz="2000" err="1">
                <a:solidFill>
                  <a:srgbClr val="FF0000"/>
                </a:solidFill>
              </a:rPr>
              <a:t>GoodW</a:t>
            </a:r>
            <a:r>
              <a:rPr lang="en-US" sz="2000">
                <a:solidFill>
                  <a:srgbClr val="FF0000"/>
                </a:solidFill>
              </a:rPr>
              <a:t>)=h(</a:t>
            </a:r>
            <a:r>
              <a:rPr lang="en-US" sz="2000" err="1">
                <a:solidFill>
                  <a:srgbClr val="FF0000"/>
                </a:solidFill>
              </a:rPr>
              <a:t>BadW</a:t>
            </a:r>
            <a:r>
              <a:rPr lang="en-US" sz="200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sz="2000"/>
              <a:t>Alice Signs good will: </a:t>
            </a:r>
            <a:r>
              <a:rPr lang="en-US" sz="2000" err="1"/>
              <a:t>Sign</a:t>
            </a:r>
            <a:r>
              <a:rPr lang="en-US" sz="2000" baseline="-25000" err="1"/>
              <a:t>A</a:t>
            </a:r>
            <a:r>
              <a:rPr lang="en-US" sz="2000"/>
              <a:t>(h(</a:t>
            </a:r>
            <a:r>
              <a:rPr lang="en-US" sz="2000" err="1"/>
              <a:t>GoodW</a:t>
            </a:r>
            <a:r>
              <a:rPr lang="en-US" sz="2000"/>
              <a:t>)) 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endParaRPr lang="en-US" sz="2000"/>
          </a:p>
          <a:p>
            <a:r>
              <a:rPr lang="en-US" sz="2400"/>
              <a:t>Later… Mal presents to the court: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1610682" y="3994252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30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94" y="3001736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1" name="Picture 30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3050738"/>
            <a:ext cx="1434354" cy="111463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28502" y="3101467"/>
            <a:ext cx="291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GoodW</a:t>
            </a:r>
            <a:r>
              <a:rPr lang="en-US"/>
              <a:t>: ‘I leave all to Bob’</a:t>
            </a: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1524000" y="3449990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5" name="TextBox 34"/>
          <p:cNvSpPr txBox="1"/>
          <p:nvPr/>
        </p:nvSpPr>
        <p:spPr>
          <a:xfrm>
            <a:off x="3303312" y="359676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Sign</a:t>
            </a:r>
            <a:r>
              <a:rPr lang="en-US" baseline="-25000" err="1"/>
              <a:t>A</a:t>
            </a:r>
            <a:r>
              <a:rPr lang="en-US"/>
              <a:t>(h(</a:t>
            </a:r>
            <a:r>
              <a:rPr lang="en-US" err="1"/>
              <a:t>GoodW</a:t>
            </a:r>
            <a:r>
              <a:rPr lang="en-US"/>
              <a:t>))</a:t>
            </a:r>
          </a:p>
        </p:txBody>
      </p:sp>
      <p:pic>
        <p:nvPicPr>
          <p:cNvPr id="1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3286133"/>
            <a:ext cx="683004" cy="683004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 bwMode="auto">
          <a:xfrm>
            <a:off x="6997277" y="2241173"/>
            <a:ext cx="1869424" cy="1138518"/>
          </a:xfrm>
          <a:prstGeom prst="cloudCallout">
            <a:avLst>
              <a:gd name="adj1" fmla="val -41091"/>
              <a:gd name="adj2" fmla="val 57776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GoodP</a:t>
            </a: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)=h(</a:t>
            </a:r>
            <a:r>
              <a:rPr lang="en-US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BadP</a:t>
            </a:r>
            <a:r>
              <a:rPr lang="en-US">
                <a:latin typeface="Arial" pitchFamily="34" charset="0"/>
                <a:cs typeface="Arial" pitchFamily="34" charset="0"/>
              </a:rPr>
              <a:t>)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>
            <a:off x="1610682" y="5845156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pic>
        <p:nvPicPr>
          <p:cNvPr id="18" name="Picture 17" descr="Connecting the dots (I): snake eyes | tales of wand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6" r="81176"/>
          <a:stretch/>
        </p:blipFill>
        <p:spPr>
          <a:xfrm flipH="1">
            <a:off x="6687671" y="4901642"/>
            <a:ext cx="1434354" cy="11146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4900" y="4952371"/>
            <a:ext cx="446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: ‘I leave all to Mal’, </a:t>
            </a:r>
            <a:r>
              <a:rPr lang="en-US" err="1">
                <a:solidFill>
                  <a:srgbClr val="FF0000"/>
                </a:solidFill>
              </a:rPr>
              <a:t>Sign</a:t>
            </a:r>
            <a:r>
              <a:rPr lang="en-US" baseline="-25000" err="1">
                <a:solidFill>
                  <a:srgbClr val="FF0000"/>
                </a:solidFill>
              </a:rPr>
              <a:t>A</a:t>
            </a:r>
            <a:r>
              <a:rPr lang="en-US">
                <a:solidFill>
                  <a:srgbClr val="FF0000"/>
                </a:solidFill>
              </a:rPr>
              <a:t>(h(</a:t>
            </a:r>
            <a:r>
              <a:rPr lang="en-US" err="1">
                <a:solidFill>
                  <a:srgbClr val="FF0000"/>
                </a:solidFill>
              </a:rPr>
              <a:t>BadW</a:t>
            </a:r>
            <a:r>
              <a:rPr lang="en-US">
                <a:solidFill>
                  <a:srgbClr val="FF0000"/>
                </a:solidFill>
              </a:rPr>
              <a:t>))</a:t>
            </a:r>
          </a:p>
          <a:p>
            <a:r>
              <a:rPr lang="en-US"/>
              <a:t> 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H="1">
            <a:off x="1524000" y="5300894"/>
            <a:ext cx="5076989" cy="4071"/>
          </a:xfrm>
          <a:prstGeom prst="line">
            <a:avLst/>
          </a:prstGeom>
          <a:noFill/>
          <a:ln w="381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>
            <a:off x="3303312" y="54476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$$$$</a:t>
            </a:r>
          </a:p>
        </p:txBody>
      </p:sp>
      <p:pic>
        <p:nvPicPr>
          <p:cNvPr id="22" name="תמונה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5885" y="5137037"/>
            <a:ext cx="683004" cy="683004"/>
          </a:xfrm>
          <a:prstGeom prst="rect">
            <a:avLst/>
          </a:prstGeom>
        </p:spPr>
      </p:pic>
      <p:pic>
        <p:nvPicPr>
          <p:cNvPr id="9" name="Picture 8" descr="María Luisa Moreno-Torres: “Creo que la UMA no tiene buen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3" y="5040726"/>
            <a:ext cx="1147482" cy="98073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 bwMode="auto">
          <a:xfrm>
            <a:off x="742620" y="2228222"/>
            <a:ext cx="7379405" cy="2755504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200" dirty="0">
              <a:solidFill>
                <a:schemeClr val="accent1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 such attack realistic? </a:t>
            </a:r>
            <a:b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Or SPR is enough ‘in practice’? 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83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  <p:bldP spid="20" grpId="0" animBg="1"/>
      <p:bldP spid="21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4CD98E-169A-4396-B8B4-9DB42C7C82E4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624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228600"/>
            <a:ext cx="8421329" cy="77162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SPR &amp; C</a:t>
            </a:r>
            <a:r>
              <a:rPr lang="en-GB" altLang="en-US" sz="4400"/>
              <a:t>hosen-prefix vulnerability</a:t>
            </a:r>
            <a:endParaRPr lang="en-GB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4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Chosen-prefix vulnerability </a:t>
                </a:r>
                <a:r>
                  <a:rPr lang="en-GB" altLang="en-US" sz="2600" dirty="0"/>
                  <a:t>: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Mal selects `prefix string’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𝑝</m:t>
                    </m:r>
                  </m:oMath>
                </a14:m>
                <a:endParaRPr lang="en-GB" altLang="en-US" sz="24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Efficient algorithm finds :</a:t>
                </a:r>
              </a:p>
              <a:p>
                <a:pPr marL="457200" lvl="1" indent="0" defTabSz="449263" eaLnBrk="1" hangingPunct="1">
                  <a:lnSpc>
                    <a:spcPct val="90000"/>
                  </a:lnSpc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   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≠</m:t>
                    </m:r>
                    <m:sSup>
                      <m:sSupPr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GB" altLang="en-US" sz="2400" dirty="0"/>
                  <a:t> </a:t>
                </a:r>
                <a:r>
                  <a:rPr lang="en-GB" altLang="en-US" sz="2400" dirty="0" err="1"/>
                  <a:t>s.t.</a:t>
                </a:r>
                <a:r>
                  <a:rPr lang="en-GB" altLang="en-US" sz="2400" dirty="0"/>
                  <a:t> </a:t>
                </a:r>
                <a14:m>
                  <m:oMath xmlns:m="http://schemas.openxmlformats.org/officeDocument/2006/math">
                    <m:r>
                      <a:rPr lang="en-GB" altLang="en-US" sz="28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en-US" sz="28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800" b="0" i="1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800" dirty="0"/>
                  <a:t> </a:t>
                </a:r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Or, also for </a:t>
                </a:r>
                <a:r>
                  <a:rPr lang="en-GB" altLang="en-US" sz="2200" u="sng" dirty="0"/>
                  <a:t>any</a:t>
                </a:r>
                <a:r>
                  <a:rPr lang="en-GB" altLang="en-US" sz="2200" dirty="0"/>
                  <a:t> suffix: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altLang="en-US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|</m:t>
                    </m:r>
                    <m:d>
                      <m:dPr>
                        <m:begChr m:val="|"/>
                        <m:endChr m:val="|"/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en-US" sz="2400" i="1" dirty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en-US" sz="24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400" dirty="0"/>
                  <a:t> </a:t>
                </a:r>
                <a:endParaRPr lang="en-GB" altLang="en-US" sz="2200" dirty="0"/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Hash may be SPR yet allow chosen-prefix attacks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>
                    <a:solidFill>
                      <a:srgbClr val="FF0000"/>
                    </a:solidFill>
                  </a:rPr>
                  <a:t>Such attacks found for several proposed, standard cryptographic hash function, e.g., MD5 and SHA1</a:t>
                </a:r>
              </a:p>
              <a:p>
                <a:pPr marL="414338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600" dirty="0"/>
                  <a:t>We show chosen prefix attack on </a:t>
                </a:r>
                <a:r>
                  <a:rPr lang="en-GB" altLang="en-US" sz="2600" dirty="0" err="1"/>
                  <a:t>HtS</a:t>
                </a:r>
                <a:endParaRPr lang="en-GB" altLang="en-US" sz="2600" dirty="0"/>
              </a:p>
              <a:p>
                <a:pPr marL="741363" lvl="1" indent="-284163" defTabSz="449263" eaLnBrk="1" hangingPunct="1">
                  <a:lnSpc>
                    <a:spcPct val="90000"/>
                  </a:lnSpc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u="sng" dirty="0">
                    <a:sym typeface="Wingdings" panose="05000000000000000000" pitchFamily="2" charset="2"/>
                  </a:rPr>
                  <a:t>Example of possible attack on </a:t>
                </a:r>
                <a:r>
                  <a:rPr lang="en-GB" altLang="en-US" sz="2400" u="sng" dirty="0" err="1">
                    <a:sym typeface="Wingdings" panose="05000000000000000000" pitchFamily="2" charset="2"/>
                  </a:rPr>
                  <a:t>HtS</a:t>
                </a:r>
                <a:r>
                  <a:rPr lang="en-GB" altLang="en-US" sz="2400" u="sng" dirty="0">
                    <a:sym typeface="Wingdings" panose="05000000000000000000" pitchFamily="2" charset="2"/>
                  </a:rPr>
                  <a:t> with SPR</a:t>
                </a:r>
              </a:p>
            </p:txBody>
          </p:sp>
        </mc:Choice>
        <mc:Fallback xmlns="">
          <p:sp>
            <p:nvSpPr>
              <p:cNvPr id="624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199" y="1162301"/>
                <a:ext cx="8204200" cy="4311053"/>
              </a:xfrm>
              <a:blipFill>
                <a:blip r:embed="rId3"/>
                <a:stretch>
                  <a:fillRect t="-2346" b="-176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031202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EC9EDE4-32DB-4A8F-B37E-151F1C0FFF7A}" type="slidenum">
              <a:rPr lang="he-IL" altLang="en-US" b="0">
                <a:latin typeface="Garamond" panose="02020404030301010803" pitchFamily="18" charset="0"/>
              </a:rPr>
              <a:pPr eaLnBrk="1" hangingPunct="1"/>
              <a:t>28</a:t>
            </a:fld>
            <a:endParaRPr lang="en-US" altLang="en-US" b="0">
              <a:latin typeface="Garamond" panose="02020404030301010803" pitchFamily="18" charset="0"/>
            </a:endParaRPr>
          </a:p>
        </p:txBody>
      </p:sp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457200" eaLnBrk="1" hangingPunct="1"/>
            <a:r>
              <a:rPr lang="en-GB" altLang="en-US" sz="4000" dirty="0"/>
              <a:t>Chosen-prefix Attack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758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9244" y="1130060"/>
                <a:ext cx="8477250" cy="4870178"/>
              </a:xfrm>
            </p:spPr>
            <p:txBody>
              <a:bodyPr/>
              <a:lstStyle/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en-US" sz="22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be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collision for prefix: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p=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`Pay Mal $’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Mal tricks Alice into signing him an IOU for $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200" dirty="0">
                  <a:solidFill>
                    <a:schemeClr val="tx1"/>
                  </a:solidFill>
                </a:endParaRP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Alice signs, </a:t>
                </a:r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sends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where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en-US" sz="2200" dirty="0">
                  <a:solidFill>
                    <a:schemeClr val="tx1"/>
                  </a:solidFill>
                </a:endParaRPr>
              </a:p>
              <a:p>
                <a:pPr marL="763588" lvl="2" indent="-280988" defTabSz="457200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(h(p||x))=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(h(p||x’))=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alt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</m:oMath>
                </a14:m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</a:t>
                </a:r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m’=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`Pay Mal $’||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0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411163" lvl="1" indent="-280988" defTabSz="4572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Mal sends </a:t>
                </a:r>
                <a:r>
                  <a:rPr lang="en-US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s, m’</a:t>
                </a:r>
                <a:r>
                  <a:rPr lang="he-IL" altLang="en-US" sz="22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to Alice</a:t>
                </a:r>
                <a:r>
                  <a:rPr lang="en-US" altLang="en-US" sz="22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’</a:t>
                </a:r>
                <a:r>
                  <a:rPr lang="en-US" altLang="en-US" sz="2200" dirty="0">
                    <a:solidFill>
                      <a:schemeClr val="tx1"/>
                    </a:solidFill>
                  </a:rPr>
                  <a:t>s bank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Bank validates 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“Ok”=</a:t>
                </a:r>
                <a:r>
                  <a:rPr lang="en-US" altLang="en-US" sz="2000" i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Verify</a:t>
                </a:r>
                <a:r>
                  <a:rPr lang="en-US" altLang="en-US" sz="2000" i="1" baseline="-250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Alice.v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en-US" sz="2000" i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m’,s</a:t>
                </a:r>
                <a:r>
                  <a:rPr lang="en-US" altLang="en-US" sz="2000" i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Bank gives $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en-US" sz="22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altLang="en-US" sz="2200" dirty="0">
                    <a:solidFill>
                      <a:schemeClr val="tx1"/>
                    </a:solidFill>
                  </a:rPr>
                  <a:t> of Alice to Mal!!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This attack is simplified: 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Mal has to find `good’ collision (high profit, convince Alice to sign)</a:t>
                </a:r>
              </a:p>
              <a:p>
                <a:pPr marL="738188" lvl="1" indent="-280988" defTabSz="45720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People sign (PDF) files, not plain text…</a:t>
                </a:r>
              </a:p>
              <a:p>
                <a:pPr marL="411163" indent="-280988" defTabSz="457200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chemeClr val="tx1"/>
                    </a:solidFill>
                  </a:rPr>
                  <a:t>In reality, attacker also chooses suffix </a:t>
                </a:r>
                <a:r>
                  <a:rPr lang="en-US" altLang="en-US" sz="22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 stronger attack</a:t>
                </a:r>
                <a:endParaRPr lang="en-US" altLang="en-US" sz="22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74758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9244" y="1130060"/>
                <a:ext cx="8477250" cy="4870178"/>
              </a:xfrm>
              <a:blipFill>
                <a:blip r:embed="rId2"/>
                <a:stretch>
                  <a:fillRect t="-10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3158886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66158"/>
            <a:ext cx="8380272" cy="5089585"/>
          </a:xfrm>
        </p:spPr>
        <p:txBody>
          <a:bodyPr/>
          <a:lstStyle/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dirty="0"/>
              <a:t> be a keyed CRHF. 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=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(x)) </a:t>
            </a:r>
            <a:r>
              <a:rPr lang="en-GB" altLang="en-US" sz="2000" dirty="0"/>
              <a:t>a CRHF? 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Let </a:t>
            </a:r>
            <a:r>
              <a:rPr lang="en-GB" altLang="en-US" sz="2000" i="1" dirty="0"/>
              <a:t>h(x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||x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) = x</a:t>
            </a:r>
            <a:r>
              <a:rPr lang="en-GB" altLang="en-US" sz="2000" i="1" baseline="-25000" dirty="0"/>
              <a:t>1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2</a:t>
            </a:r>
            <a:r>
              <a:rPr lang="en-GB" altLang="en-US" sz="2000" i="1" dirty="0"/>
              <a:t> + x</a:t>
            </a:r>
            <a:r>
              <a:rPr lang="en-GB" altLang="en-US" sz="2000" i="1" baseline="-25000" dirty="0"/>
              <a:t>3</a:t>
            </a:r>
            <a:r>
              <a:rPr lang="en-GB" altLang="en-US" sz="2000" i="1" dirty="0"/>
              <a:t> mod p</a:t>
            </a:r>
            <a:r>
              <a:rPr lang="en-GB" altLang="en-US" sz="2000" dirty="0"/>
              <a:t>, is h is a CRHF? Why? Is it SPR? 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Let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be a TCR function. Construct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’(m) = 0</a:t>
            </a:r>
            <a:r>
              <a:rPr lang="en-GB" altLang="en-US" sz="2000" i="1" baseline="30000" dirty="0"/>
              <a:t>n</a:t>
            </a:r>
            <a:r>
              <a:rPr lang="en-GB" altLang="en-US" sz="2000" i="1" dirty="0"/>
              <a:t> </a:t>
            </a:r>
            <a:r>
              <a:rPr lang="en-GB" altLang="en-US" sz="2000" dirty="0"/>
              <a:t>if </a:t>
            </a:r>
            <a:r>
              <a:rPr lang="en-GB" altLang="en-US" sz="2000" i="1" dirty="0"/>
              <a:t>m[1</a:t>
            </a:r>
            <a:r>
              <a:rPr lang="en-GB" altLang="en-US" sz="2000" i="1" dirty="0">
                <a:sym typeface="Wingdings" pitchFamily="2" charset="2"/>
              </a:rPr>
              <a:t>: |k|</a:t>
            </a:r>
            <a:r>
              <a:rPr lang="en-GB" altLang="en-US" sz="2000" i="1" dirty="0"/>
              <a:t>] = k </a:t>
            </a:r>
            <a:r>
              <a:rPr lang="en-GB" altLang="en-US" sz="2000" dirty="0"/>
              <a:t>and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(m) </a:t>
            </a:r>
            <a:r>
              <a:rPr lang="en-GB" altLang="en-US" sz="2000" dirty="0"/>
              <a:t>otherwise.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 </a:t>
            </a:r>
            <a:r>
              <a:rPr lang="en-GB" altLang="en-US" sz="2000" dirty="0"/>
              <a:t>CRHF? Why?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Is </a:t>
            </a:r>
            <a:r>
              <a:rPr lang="en-GB" altLang="en-US" sz="2000" i="1" dirty="0" err="1"/>
              <a:t>h</a:t>
            </a:r>
            <a:r>
              <a:rPr lang="en-GB" altLang="en-US" sz="2000" i="1" baseline="-25000" dirty="0" err="1"/>
              <a:t>k</a:t>
            </a:r>
            <a:r>
              <a:rPr lang="en-GB" altLang="en-US" sz="2000" i="1" dirty="0"/>
              <a:t>’</a:t>
            </a:r>
            <a:r>
              <a:rPr lang="en-GB" altLang="en-US" sz="2000" dirty="0"/>
              <a:t> TCR? Why?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817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4763162" y="4371211"/>
            <a:ext cx="2318403" cy="1434353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2149742" y="4399888"/>
            <a:ext cx="2318403" cy="14343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</p:spPr>
            <p:txBody>
              <a:bodyPr/>
              <a:lstStyle/>
              <a:p>
                <a:r>
                  <a:rPr lang="en-US" sz="2400" u="sng" dirty="0"/>
                  <a:t>Input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: binary strings</a:t>
                </a:r>
              </a:p>
              <a:p>
                <a:r>
                  <a:rPr lang="en-US" sz="2400" u="sng" dirty="0"/>
                  <a:t>Output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: </a:t>
                </a:r>
              </a:p>
              <a:p>
                <a:pPr lvl="1"/>
                <a:r>
                  <a:rPr lang="en-US" sz="2400" dirty="0"/>
                  <a:t>‘Short’ (n-bit) binary strings</a:t>
                </a:r>
              </a:p>
              <a:p>
                <a:pPr lvl="2"/>
                <a:r>
                  <a:rPr lang="en-US" sz="2400" dirty="0"/>
                  <a:t>Aka </a:t>
                </a:r>
                <a:r>
                  <a:rPr lang="en-US" sz="2400" b="1" dirty="0"/>
                  <a:t>message digest</a:t>
                </a:r>
              </a:p>
              <a:p>
                <a:r>
                  <a:rPr lang="en-US" sz="2400" dirty="0"/>
                  <a:t>Efficiently computable </a:t>
                </a:r>
              </a:p>
              <a:p>
                <a:r>
                  <a:rPr lang="en-US" sz="2400" dirty="0"/>
                  <a:t>Applications: cryptography, security, efficiency</a:t>
                </a:r>
              </a:p>
              <a:p>
                <a:r>
                  <a:rPr lang="en-US" sz="2400" u="sng" dirty="0"/>
                  <a:t>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where the key is public, or </a:t>
                </a:r>
                <a:r>
                  <a:rPr lang="en-US" sz="2400" u="sng" dirty="0"/>
                  <a:t>unkeyed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23759"/>
                <a:ext cx="8229600" cy="3171216"/>
              </a:xfrm>
              <a:blipFill>
                <a:blip r:embed="rId2"/>
                <a:stretch>
                  <a:fillRect l="-154" t="-1594" b="-19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74475" y="4518188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5168802" y="491226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8378" y="4863406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39120" y="5309752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23255" y="4532845"/>
                <a:ext cx="1501454" cy="379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rapezoid 10"/>
          <p:cNvSpPr/>
          <p:nvPr/>
        </p:nvSpPr>
        <p:spPr bwMode="auto">
          <a:xfrm flipH="1" flipV="1">
            <a:off x="2817582" y="492692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158" y="4878063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87900" y="5324409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b="-588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2288389" y="49524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latin typeface="Cambria Math" panose="02040503050406030204" pitchFamily="18" charset="0"/>
              </a:rPr>
              <a:t>k</a:t>
            </a:r>
          </a:p>
        </p:txBody>
      </p:sp>
      <p:cxnSp>
        <p:nvCxnSpPr>
          <p:cNvPr id="16" name="Straight Arrow Connector 15"/>
          <p:cNvCxnSpPr>
            <a:stCxn id="14" idx="3"/>
            <a:endCxn id="11" idx="3"/>
          </p:cNvCxnSpPr>
          <p:nvPr/>
        </p:nvCxnSpPr>
        <p:spPr bwMode="auto">
          <a:xfrm flipV="1">
            <a:off x="2594883" y="5121888"/>
            <a:ext cx="402079" cy="152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2472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" grpId="0" uiExpand="1" build="p"/>
      <p:bldP spid="10" grpId="0" animBg="1"/>
      <p:bldP spid="11" grpId="0" animBg="1"/>
      <p:bldP spid="12" grpId="0"/>
      <p:bldP spid="13" grpId="0" animBg="1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b="1" dirty="0">
                    <a:solidFill>
                      <a:srgbClr val="0000FF"/>
                    </a:solidFill>
                  </a:rPr>
                  <a:t>One-way function 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or</a:t>
                </a:r>
                <a:r>
                  <a:rPr lang="en-GB" altLang="en-US" sz="2200" b="1" dirty="0">
                    <a:solidFill>
                      <a:srgbClr val="0000FF"/>
                    </a:solidFill>
                  </a:rPr>
                  <a:t> first preimage resistance</a:t>
                </a:r>
                <a:r>
                  <a:rPr lang="en-GB" altLang="en-US" sz="2200" dirty="0">
                    <a:solidFill>
                      <a:srgbClr val="0000FF"/>
                    </a:solidFill>
                  </a:rPr>
                  <a:t>: </a:t>
                </a:r>
                <a:r>
                  <a:rPr lang="en-GB" altLang="en-US" sz="2200" dirty="0"/>
                  <a:t>given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h(x)</a:t>
                </a:r>
                <a:r>
                  <a:rPr lang="en-GB" altLang="en-US" sz="2200" i="1" dirty="0"/>
                  <a:t> </a:t>
                </a:r>
                <a:r>
                  <a:rPr lang="en-GB" altLang="en-US" sz="2200" dirty="0"/>
                  <a:t>for </a:t>
                </a:r>
                <a:r>
                  <a:rPr lang="en-GB" altLang="en-US" sz="2200" u="sng" dirty="0"/>
                  <a:t>random</a:t>
                </a:r>
                <a:r>
                  <a:rPr lang="en-GB" altLang="en-US" sz="2200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GB" altLang="en-US" sz="2200" dirty="0"/>
                  <a:t> it is hard to find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GB" altLang="en-US" sz="2200" dirty="0"/>
                  <a:t>, </a:t>
                </a:r>
                <a:r>
                  <a:rPr lang="en-GB" altLang="en-US" sz="2200" u="sng" dirty="0"/>
                  <a:t>or any </a:t>
                </a:r>
                <a:r>
                  <a:rPr lang="en-GB" altLang="en-US" sz="2200" i="1" u="sng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x' </a:t>
                </a:r>
                <a:r>
                  <a:rPr lang="en-GB" altLang="en-US" sz="2200" dirty="0" err="1"/>
                  <a:t>s.t.</a:t>
                </a:r>
                <a:r>
                  <a:rPr lang="en-GB" altLang="en-US" sz="2200" i="1" dirty="0"/>
                  <a:t> </a:t>
                </a:r>
                <a:r>
                  <a:rPr lang="en-GB" altLang="en-US" sz="2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</a:t>
                </a:r>
                <a:endParaRPr lang="en-GB" altLang="en-US" sz="2200" kern="0" dirty="0">
                  <a:solidFill>
                    <a:srgbClr val="0000FF"/>
                  </a:solidFill>
                </a:endParaRPr>
              </a:p>
              <a:p>
                <a:pPr marL="342900" lvl="1" indent="0" defTabSz="449263" eaLnBrk="1" hangingPunct="1">
                  <a:lnSpc>
                    <a:spcPct val="110000"/>
                  </a:lnSpc>
                  <a:spcBef>
                    <a:spcPts val="50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FF00FF"/>
                    </a:solidFill>
                  </a:rPr>
                  <a:t>Compare to: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Collision-Resistance (CR): </a:t>
                </a:r>
                <a:r>
                  <a:rPr lang="en-GB" altLang="en-US" sz="2200" kern="0" dirty="0"/>
                  <a:t>hard to find collision, i.e., any 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sz="2200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i="1" kern="0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kern="0" dirty="0">
                    <a:solidFill>
                      <a:srgbClr val="0000FF"/>
                    </a:solidFill>
                  </a:rPr>
                  <a:t>Second-preimage resistance (SPR): </a:t>
                </a:r>
                <a:r>
                  <a:rPr lang="en-GB" altLang="en-US" sz="2200" kern="0" dirty="0"/>
                  <a:t>hard to find collision with </a:t>
                </a:r>
                <a:r>
                  <a:rPr lang="en-GB" altLang="en-US" sz="2200" u="sng" kern="0" dirty="0"/>
                  <a:t>random</a:t>
                </a:r>
                <a:r>
                  <a:rPr lang="en-GB" altLang="en-US" sz="2200" kern="0" dirty="0"/>
                  <a:t>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200" kern="0" dirty="0"/>
                  <a:t>, i.e.,</a:t>
                </a:r>
                <a14:m>
                  <m:oMath xmlns:m="http://schemas.openxmlformats.org/officeDocument/2006/math">
                    <m:r>
                      <a:rPr lang="en-US" altLang="en-US" sz="2200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200" kern="0" dirty="0" err="1"/>
                  <a:t>s.t.</a:t>
                </a:r>
                <a:r>
                  <a:rPr lang="en-GB" altLang="en-US" sz="2200" kern="0" dirty="0"/>
                  <a:t> </a:t>
                </a:r>
                <a:r>
                  <a:rPr lang="en-GB" altLang="en-US" sz="2200" i="1" kern="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h(x')=h(x), </a:t>
                </a:r>
                <a14:m>
                  <m:oMath xmlns:m="http://schemas.openxmlformats.org/officeDocument/2006/math"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≠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200" i="1" kern="0" dirty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endParaRPr lang="en-GB" altLang="en-US" sz="2200" kern="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098" y="3261901"/>
                <a:ext cx="8432894" cy="2866363"/>
              </a:xfrm>
              <a:prstGeom prst="rect">
                <a:avLst/>
              </a:prstGeom>
              <a:blipFill>
                <a:blip r:embed="rId6"/>
                <a:stretch>
                  <a:fillRect t="-881" b="-308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7772400" cy="7953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One-Way Function (OWF)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9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10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1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>
                    <a:solidFill>
                      <a:schemeClr val="tx1"/>
                    </a:solidFill>
                    <a:cs typeface="Times New Roman" pitchFamily="18" charset="0"/>
                  </a:rPr>
                  <a:t>(random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blipFill>
                <a:blip r:embed="rId12"/>
                <a:stretch>
                  <a:fillRect t="-12069" r="-1045" b="-293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" name="Oval 25"/>
              <p:cNvSpPr/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6" name="Oval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866" y="1102658"/>
                <a:ext cx="2285679" cy="1749153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Oval 24"/>
              <p:cNvSpPr/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5" name="Oval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90989" y="1392288"/>
                <a:ext cx="2176460" cy="13150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8370" name="Picture 2" descr="Image result for one-w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829" y="1461208"/>
            <a:ext cx="1310901" cy="65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55553" y="3233272"/>
            <a:ext cx="8432894" cy="3026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b="1" dirty="0"/>
              <a:t>One-time password authentication: 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Select random 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000" dirty="0"/>
              <a:t> : ‘one-time password’ (keep secret!)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Validate using non-secret ‘one-time validation token’: </a:t>
            </a:r>
            <a:r>
              <a:rPr lang="en-GB" altLang="en-US" i="1" dirty="0">
                <a:solidFill>
                  <a:srgbClr val="006633"/>
                </a:solidFill>
                <a:latin typeface="Times New Roman" pitchFamily="18" charset="0"/>
                <a:cs typeface="Times New Roman" pitchFamily="18" charset="0"/>
              </a:rPr>
              <a:t>h(x)</a:t>
            </a:r>
            <a:endParaRPr lang="en-GB" altLang="en-US" dirty="0"/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Extend to one-time public-key signatures.</a:t>
            </a:r>
          </a:p>
          <a:p>
            <a:pPr marL="1020763" lvl="2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Will be covered later when we study digital signatures. </a:t>
            </a:r>
          </a:p>
          <a:p>
            <a:pPr marL="669925" lvl="2" indent="0" algn="ctr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000" b="1" i="1" dirty="0"/>
          </a:p>
          <a:p>
            <a:pPr marL="669925" lvl="2" indent="0" algn="ctr" defTabSz="449263" eaLnBrk="1" hangingPunct="1">
              <a:lnSpc>
                <a:spcPct val="110000"/>
              </a:lnSpc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b="1" i="1" dirty="0">
                <a:solidFill>
                  <a:srgbClr val="FF0000"/>
                </a:solidFill>
              </a:rPr>
              <a:t>How about a one-time password chain?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132562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Application: One-time Password Authentication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759" y="1735560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5437" y="2196687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503" y="2085809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 bwMode="auto">
          <a:xfrm>
            <a:off x="3774143" y="1936376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3774143" y="2268071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1496" y="1170142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679" t="-9836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ight Arrow 18"/>
          <p:cNvSpPr/>
          <p:nvPr/>
        </p:nvSpPr>
        <p:spPr bwMode="auto">
          <a:xfrm flipH="1">
            <a:off x="4761122" y="2365754"/>
            <a:ext cx="1344706" cy="565877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Hard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702192" y="1782390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21" name="Down Arrow 20"/>
          <p:cNvSpPr/>
          <p:nvPr/>
        </p:nvSpPr>
        <p:spPr bwMode="auto">
          <a:xfrm>
            <a:off x="1177322" y="2209524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GB" altLang="en-US" sz="240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</m:t>
                    </m:r>
                  </m:oMath>
                </a14:m>
                <a:r>
                  <a:rPr lang="en-GB" altLang="en-US" sz="2400" i="1" kern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 </a:t>
                </a:r>
                <a:r>
                  <a:rPr lang="en-GB" altLang="en-US" sz="2000" kern="0">
                    <a:cs typeface="Times New Roman" pitchFamily="18" charset="0"/>
                  </a:rPr>
                  <a:t>(or </a:t>
                </a:r>
                <a14:m>
                  <m:oMath xmlns:m="http://schemas.openxmlformats.org/officeDocument/2006/math">
                    <m:r>
                      <a:rPr lang="en-GB" altLang="en-US" sz="2000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sz="2000" kern="0"/>
                  <a:t>)</a:t>
                </a:r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2488" y="2410788"/>
                <a:ext cx="1219290" cy="339046"/>
              </a:xfrm>
              <a:prstGeom prst="rect">
                <a:avLst/>
              </a:prstGeom>
              <a:blipFill>
                <a:blip r:embed="rId10"/>
                <a:stretch>
                  <a:fillRect l="-990" t="-10345" b="-43103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GB" altLang="en-US" kern="0">
                    <a:solidFill>
                      <a:schemeClr val="tx1"/>
                    </a:solidFill>
                    <a:cs typeface="Times New Roman" pitchFamily="18" charset="0"/>
                  </a:rPr>
                  <a:t> </a:t>
                </a:r>
                <a:r>
                  <a:rPr lang="en-GB" altLang="en-US" sz="1600" kern="0">
                    <a:solidFill>
                      <a:schemeClr val="tx1"/>
                    </a:solidFill>
                    <a:cs typeface="Times New Roman" pitchFamily="18" charset="0"/>
                  </a:rPr>
                  <a:t>(random </a:t>
                </a:r>
                <a14:m>
                  <m:oMath xmlns:m="http://schemas.openxmlformats.org/officeDocument/2006/math">
                    <m:r>
                      <a:rPr lang="en-GB" altLang="en-US" sz="1600" i="1" kern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4004" y="1200428"/>
                <a:ext cx="1736259" cy="339046"/>
              </a:xfrm>
              <a:prstGeom prst="rect">
                <a:avLst/>
              </a:prstGeom>
              <a:blipFill>
                <a:blip r:embed="rId11"/>
                <a:stretch>
                  <a:fillRect t="-12069" r="-1045" b="-293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Down Arrow 23"/>
          <p:cNvSpPr/>
          <p:nvPr/>
        </p:nvSpPr>
        <p:spPr bwMode="auto">
          <a:xfrm>
            <a:off x="1177322" y="1599908"/>
            <a:ext cx="349624" cy="1411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8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53906" y="1009847"/>
                <a:ext cx="8432894" cy="51374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Alice computes a hash chain instead of one hash: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Select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altLang="en-US" sz="2400" dirty="0"/>
                  <a:t> then compute a chain of length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GB" altLang="en-US" sz="2400" dirty="0"/>
                  <a:t> of hashes: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400" dirty="0"/>
                  <a:t>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This allows Alice to authenticate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GB" altLang="en-US" dirty="0"/>
                  <a:t> times instead of one.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dirty="0"/>
                  <a:t>Alice gives the server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en-GB" altLang="en-US" dirty="0"/>
                  <a:t> then each time she wants to authenticate she sends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GB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The server can check by verifying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altLang="en-US" sz="2000" dirty="0"/>
                  <a:t>  </a:t>
                </a:r>
                <a:endParaRPr lang="en-GB" altLang="en-US" dirty="0"/>
              </a:p>
              <a:p>
                <a:pPr marL="341313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800" dirty="0"/>
                  <a:t>A one-way function property alone may not sufficient, </a:t>
                </a:r>
                <a14:m>
                  <m:oMath xmlns:m="http://schemas.openxmlformats.org/officeDocument/2006/math">
                    <m:r>
                      <a:rPr lang="en-US" altLang="en-US" sz="2800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 </a:t>
                </a:r>
                <a:r>
                  <a:rPr lang="en-GB" altLang="en-US" sz="2800" dirty="0"/>
                  <a:t>has also to be a permutation.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dirty="0"/>
                  <a:t> need to be uniformly distributed.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3906" y="1009847"/>
                <a:ext cx="8432894" cy="5137433"/>
              </a:xfrm>
              <a:prstGeom prst="rect">
                <a:avLst/>
              </a:prstGeom>
              <a:blipFill>
                <a:blip r:embed="rId3"/>
                <a:stretch>
                  <a:fillRect l="-602" t="-988" r="-1958" b="-4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617734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Not an Application: One-time Password Chain</a:t>
            </a:r>
          </a:p>
        </p:txBody>
      </p:sp>
    </p:spTree>
    <p:extLst>
      <p:ext uri="{BB962C8B-B14F-4D97-AF65-F5344CB8AC3E}">
        <p14:creationId xmlns:p14="http://schemas.microsoft.com/office/powerpoint/2010/main" val="122615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53906" y="1009847"/>
            <a:ext cx="8432894" cy="4775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800" dirty="0"/>
              <a:t>Let </a:t>
            </a:r>
            <a:r>
              <a:rPr lang="en-US" altLang="en-US" sz="2800" i="1" dirty="0"/>
              <a:t>h(x) </a:t>
            </a:r>
            <a:r>
              <a:rPr lang="en-US" altLang="en-US" sz="2800" dirty="0"/>
              <a:t>be a OWF, construct </a:t>
            </a:r>
            <a:r>
              <a:rPr lang="en-US" altLang="en-US" sz="2800" i="1" dirty="0"/>
              <a:t>g(x) </a:t>
            </a:r>
            <a:r>
              <a:rPr lang="en-US" altLang="en-US" sz="2800" dirty="0"/>
              <a:t>as: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i="1" dirty="0"/>
              <a:t>g(x) = 0</a:t>
            </a:r>
            <a:r>
              <a:rPr lang="en-GB" altLang="en-US" sz="2000" i="1" baseline="30000" dirty="0"/>
              <a:t>2n</a:t>
            </a:r>
            <a:r>
              <a:rPr lang="en-GB" altLang="en-US" sz="2000" i="1" dirty="0"/>
              <a:t> </a:t>
            </a:r>
            <a:r>
              <a:rPr lang="en-GB" altLang="en-US" sz="2000" dirty="0"/>
              <a:t>if x mod </a:t>
            </a:r>
            <a:r>
              <a:rPr lang="en-GB" altLang="en-US" sz="2000" i="1" dirty="0"/>
              <a:t>2</a:t>
            </a:r>
            <a:r>
              <a:rPr lang="en-GB" altLang="en-US" sz="2000" i="1" baseline="30000" dirty="0"/>
              <a:t>n </a:t>
            </a:r>
            <a:r>
              <a:rPr lang="en-GB" altLang="en-US" sz="2000" i="1" dirty="0"/>
              <a:t>= 0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i="1" dirty="0"/>
              <a:t>g(x) = h(x) || 0</a:t>
            </a:r>
            <a:r>
              <a:rPr lang="en-GB" altLang="en-US" sz="2000" i="1" baseline="30000" dirty="0"/>
              <a:t>n</a:t>
            </a:r>
            <a:r>
              <a:rPr lang="en-GB" altLang="en-US" sz="2000" i="1" dirty="0"/>
              <a:t> </a:t>
            </a:r>
            <a:r>
              <a:rPr lang="en-GB" altLang="en-US" sz="2000" dirty="0"/>
              <a:t>otherwise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i="1" dirty="0"/>
              <a:t>g(x) </a:t>
            </a:r>
            <a:r>
              <a:rPr lang="en-GB" altLang="en-US" sz="2400" dirty="0"/>
              <a:t>is a OWF.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But </a:t>
            </a:r>
            <a:r>
              <a:rPr lang="en-GB" altLang="en-US" sz="2400" i="1" dirty="0"/>
              <a:t>f(x) = g(g(x)) </a:t>
            </a:r>
            <a:r>
              <a:rPr lang="en-GB" altLang="en-US" sz="2400" dirty="0"/>
              <a:t>is not a OWF.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  <a:p>
            <a:pPr marL="341313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And recall that a one time password chain is a nested calls of the hash function.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So </a:t>
            </a:r>
            <a:r>
              <a:rPr lang="en-GB" altLang="en-US" sz="2000" i="1" dirty="0"/>
              <a:t>g(x) </a:t>
            </a:r>
            <a:r>
              <a:rPr lang="en-GB" altLang="en-US" sz="2000" dirty="0"/>
              <a:t>cannot be used to construct such a chain.</a:t>
            </a:r>
          </a:p>
          <a:p>
            <a:pPr marL="668338" lvl="1" defTabSz="449263" eaLnBrk="1" hangingPunct="1">
              <a:lnSpc>
                <a:spcPct val="11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Why?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4" y="244475"/>
            <a:ext cx="8250331" cy="617734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400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9283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</p:spPr>
            <p:txBody>
              <a:bodyPr/>
              <a:lstStyle/>
              <a:p>
                <a:r>
                  <a:rPr lang="en-US"/>
                  <a:t>Let 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32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, h</a:t>
                </a:r>
                <a:r>
                  <a:rPr lang="en-GB" altLang="en-US" sz="32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dirty="0"/>
                  <a:t> be </a:t>
                </a:r>
                <a:r>
                  <a:rPr lang="en-US" u="sng" dirty="0"/>
                  <a:t>both</a:t>
                </a:r>
                <a:r>
                  <a:rPr lang="en-US" dirty="0"/>
                  <a:t> CRHF and OWF</a:t>
                </a:r>
              </a:p>
              <a:p>
                <a:r>
                  <a:rPr lang="en-US" dirty="0"/>
                  <a:t>Use them to construct: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US" dirty="0"/>
                  <a:t> - CRHF but </a:t>
                </a:r>
                <a:r>
                  <a:rPr lang="en-US" u="sng" dirty="0"/>
                  <a:t>not</a:t>
                </a:r>
                <a:r>
                  <a:rPr lang="en-US" dirty="0"/>
                  <a:t> OWF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OWF</a:t>
                </a:r>
                <a:r>
                  <a:rPr lang="en-US" dirty="0"/>
                  <a:t>  - OWF but not CRHF</a:t>
                </a:r>
              </a:p>
              <a:p>
                <a:r>
                  <a:rPr lang="en-US" dirty="0"/>
                  <a:t>One possible solution:</a:t>
                </a:r>
              </a:p>
              <a:p>
                <a:pPr lvl="1"/>
                <a:r>
                  <a:rPr lang="en-GB" altLang="en-US" sz="2800" i="1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GB" altLang="en-US" sz="2800" i="1" baseline="-25000" dirty="0" err="1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CRHF</a:t>
                </a:r>
                <a:r>
                  <a:rPr lang="en-GB" altLang="en-US" sz="28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 (m)= {1||m if |m|=n,  0||h</a:t>
                </a:r>
                <a:r>
                  <a:rPr lang="en-GB" altLang="en-US" sz="2800" i="1" baseline="-25000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GB" altLang="en-US" sz="2800" i="1" dirty="0">
                    <a:solidFill>
                      <a:srgbClr val="006633"/>
                    </a:solidFill>
                    <a:latin typeface="Times New Roman" pitchFamily="18" charset="0"/>
                    <a:cs typeface="Times New Roman" pitchFamily="18" charset="0"/>
                  </a:rPr>
                  <a:t>(m) otherwise }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h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𝑂𝑊𝐹</m:t>
                        </m:r>
                      </m:sub>
                    </m:sSub>
                    <m:d>
                      <m:dPr>
                        <m:ctrlPr>
                          <a:rPr lang="en-GB" altLang="en-US" sz="280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  <m:t>𝑚</m:t>
                        </m:r>
                      </m:e>
                    </m:d>
                    <m:r>
                      <a:rPr lang="en-US" altLang="en-US" sz="2800" b="0" i="1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en-US" sz="2800" b="0" i="1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r>
                                  <a:rPr lang="en-US" altLang="en-US" sz="2800" b="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𝑛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en-US" sz="2800" i="1" smtClean="0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en-US" sz="280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1..</m:t>
                                        </m:r>
                                        <m:r>
                                          <a:rPr lang="en-US" altLang="en-US" sz="2800" b="0" i="1" smtClean="0">
                                            <a:solidFill>
                                              <a:srgbClr val="006633"/>
                                            </a:solidFill>
                                            <a:latin typeface="Cambria Math" panose="02040503050406030204" pitchFamily="18" charset="0"/>
                                            <a:cs typeface="Times New Roman" pitchFamily="18" charset="0"/>
                                            <a:sym typeface="Symbol" panose="05050102010706020507" pitchFamily="18" charset="2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⨁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en-US" sz="2800" i="1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𝑚</m:t>
                                    </m:r>
                                    <m:r>
                                      <a:rPr lang="en-US" altLang="en-US" sz="2800" b="0" i="1" smtClean="0">
                                        <a:solidFill>
                                          <a:srgbClr val="006633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  <a:sym typeface="Symbol" panose="05050102010706020507" pitchFamily="18" charset="2"/>
                                      </a:rPr>
                                      <m:t>′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𝑖𝑓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1..</m:t>
                                </m:r>
                                <m:r>
                                  <a:rPr lang="en-US" altLang="en-US" sz="2800" i="1">
                                    <a:solidFill>
                                      <a:srgbClr val="006633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  <a:sym typeface="Symbol" panose="05050102010706020507" pitchFamily="18" charset="2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||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𝑚</m:t>
                            </m:r>
                            <m:r>
                              <a:rPr lang="en-US" altLang="en-US" sz="2800" b="0" i="1" smtClean="0">
                                <a:solidFill>
                                  <a:srgbClr val="006633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  <a:sym typeface="Symbol" panose="05050102010706020507" pitchFamily="18" charset="2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endParaRPr lang="en-GB" altLang="en-US" sz="2800" i="1" dirty="0">
                  <a:solidFill>
                    <a:srgbClr val="006633"/>
                  </a:solidFill>
                  <a:latin typeface="Times New Roman" pitchFamily="18" charset="0"/>
                  <a:cs typeface="Times New Roman" pitchFamily="18" charset="0"/>
                  <a:sym typeface="Symbol" panose="05050102010706020507" pitchFamily="18" charset="2"/>
                </a:endParaRPr>
              </a:p>
              <a:p>
                <a:pPr marL="344487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39943"/>
                <a:ext cx="8686800" cy="4981575"/>
              </a:xfrm>
              <a:blipFill>
                <a:blip r:embed="rId2"/>
                <a:stretch>
                  <a:fillRect l="-585" t="-1527" b="-64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A6FC6-FE3D-4F44-AA45-B28E60E0E1EC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7591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341426" y="2831198"/>
                <a:ext cx="8392319" cy="38368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Multiple `sufficiently random’ models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b="1" dirty="0">
                    <a:solidFill>
                      <a:srgbClr val="FF00FF"/>
                    </a:solidFill>
                  </a:rPr>
                  <a:t>Randomness extraction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: </a:t>
                </a:r>
                <a:r>
                  <a:rPr lang="en-US" altLang="en-US" sz="2200" dirty="0"/>
                  <a:t>if any </a:t>
                </a:r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200" dirty="0"/>
                  <a:t> input bits are random </a:t>
                </a:r>
                <a:r>
                  <a:rPr lang="en-US" altLang="en-US" sz="22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2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2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altLang="en-US" sz="2000" dirty="0"/>
                  <a:t>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rgbClr val="0000FF"/>
                    </a:solidFill>
                  </a:rPr>
                  <a:t>Pseudorandom:</a:t>
                </a:r>
                <a:r>
                  <a:rPr lang="en-US" altLang="en-US" sz="2000" dirty="0"/>
                  <a:t> it is not computationally-feasible to distinguish between these bits and truly random bits 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How to model random extraction? Two models are discussed next!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1426" y="2831198"/>
                <a:ext cx="8392319" cy="3836821"/>
              </a:xfrm>
              <a:prstGeom prst="rect">
                <a:avLst/>
              </a:prstGeom>
              <a:blipFill>
                <a:blip r:embed="rId3"/>
                <a:stretch>
                  <a:fillRect t="-658" r="-120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Randomness Extraction  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6895305" y="1557193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>
                    <a:ea typeface="Cambria Math" panose="02040503050406030204" pitchFamily="18" charset="0"/>
                  </a:rPr>
                  <a:t>Select random bit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{0,1}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GB" altLang="en-US" kern="0"/>
                  <a:t>)</a:t>
                </a:r>
              </a:p>
              <a:p>
                <a:pPr marL="0"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altLang="en-US" kern="0"/>
                  <a:t> (random)</a:t>
                </a: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00139" y="1214513"/>
                <a:ext cx="3074895" cy="1096958"/>
              </a:xfrm>
              <a:prstGeom prst="rect">
                <a:avLst/>
              </a:prstGeom>
              <a:blipFill>
                <a:blip r:embed="rId4"/>
                <a:stretch>
                  <a:fillRect l="-1381" b="-1098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Guess </a:t>
                </a:r>
                <a14:m>
                  <m:oMath xmlns:m="http://schemas.openxmlformats.org/officeDocument/2006/math"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’ </m:t>
                    </m:r>
                  </m:oMath>
                </a14:m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;</a:t>
                </a:r>
              </a:p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55918" y="1492365"/>
                <a:ext cx="1223190" cy="918109"/>
              </a:xfrm>
              <a:prstGeom prst="rect">
                <a:avLst/>
              </a:prstGeom>
              <a:blipFill>
                <a:blip r:embed="rId5"/>
                <a:stretch>
                  <a:fillRect l="-3448" t="-2632" r="-1970" b="-9868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 bwMode="auto">
          <a:xfrm>
            <a:off x="6075035" y="1613475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7469047" y="1620036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/>
              <p:cNvSpPr/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600">
                    <a:latin typeface="Arial" pitchFamily="34" charset="0"/>
                    <a:cs typeface="Arial" pitchFamily="34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𝑥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be string chosen by adversary, except for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r>
                  <a:rPr lang="en-US" sz="1600">
                    <a:latin typeface="Arial" pitchFamily="34" charset="0"/>
                    <a:cs typeface="Arial" pitchFamily="34" charset="0"/>
                  </a:rPr>
                  <a:t> random bits</a:t>
                </a:r>
              </a:p>
            </p:txBody>
          </p:sp>
        </mc:Choice>
        <mc:Fallback xmlns="">
          <p:sp>
            <p:nvSpPr>
              <p:cNvPr id="21" name="Rounded 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1077" y="1352082"/>
                <a:ext cx="2480256" cy="821820"/>
              </a:xfrm>
              <a:prstGeom prst="roundRect">
                <a:avLst/>
              </a:prstGeom>
              <a:blipFill>
                <a:blip r:embed="rId6"/>
                <a:stretch>
                  <a:fillRect b="-1313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Arrow 22"/>
          <p:cNvSpPr/>
          <p:nvPr/>
        </p:nvSpPr>
        <p:spPr bwMode="auto">
          <a:xfrm>
            <a:off x="2721331" y="1613475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4929" y="1326420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1038673"/>
                <a:ext cx="8392319" cy="463857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Assume each bit is result of flip of coin with fixed bias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The bit 1 is produced with probability </a:t>
                </a:r>
                <a:r>
                  <a:rPr lang="en-US" altLang="en-US" sz="2000" i="1" dirty="0"/>
                  <a:t>p</a:t>
                </a:r>
                <a:r>
                  <a:rPr lang="en-US" altLang="en-US" sz="2000" dirty="0"/>
                  <a:t> and the bit 0 is produced with a probability </a:t>
                </a:r>
                <a:r>
                  <a:rPr lang="en-US" altLang="en-US" sz="2000" i="1" dirty="0"/>
                  <a:t>1 – p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Coin tosses are independent.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Von Neuman’s solution: 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Arrange input in pairs of bits: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0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Remove pairs where bits are the same, so now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en-US" sz="2000" dirty="0"/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en-US" sz="26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If assumption holds (independent biased coin flips) – output is uniform !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Bit 0 or 1 is produced with probability exactly ½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1038673"/>
                <a:ext cx="8392319" cy="4638579"/>
              </a:xfrm>
              <a:prstGeom prst="rect">
                <a:avLst/>
              </a:prstGeom>
              <a:blipFill>
                <a:blip r:embed="rId3"/>
                <a:stretch>
                  <a:fillRect t="-546" r="-1513" b="-27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71006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Von Neuman’s Randomness Extractor</a:t>
            </a:r>
          </a:p>
        </p:txBody>
      </p:sp>
    </p:spTree>
    <p:extLst>
      <p:ext uri="{BB962C8B-B14F-4D97-AF65-F5344CB8AC3E}">
        <p14:creationId xmlns:p14="http://schemas.microsoft.com/office/powerpoint/2010/main" val="115905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B647E9-0097-4ABD-9993-9790A29446C2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8451273" y="5957455"/>
            <a:ext cx="235527" cy="1385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/>
              <p:cNvSpPr txBox="1">
                <a:spLocks noChangeArrowheads="1"/>
              </p:cNvSpPr>
              <p:nvPr/>
            </p:nvSpPr>
            <p:spPr bwMode="auto">
              <a:xfrm>
                <a:off x="294480" y="1016806"/>
                <a:ext cx="8392319" cy="41096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‘If input is sufficiently random, then output is random’</a:t>
                </a:r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Simple model: if any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input bits are random,</a:t>
                </a:r>
                <a:br>
                  <a:rPr lang="en-US" altLang="en-US" sz="2400" dirty="0"/>
                </a:br>
                <a:r>
                  <a:rPr lang="en-US" altLang="en-US" sz="2400" dirty="0"/>
                  <a:t>                       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400" dirty="0"/>
                  <a:t> all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output bits are pseudorandom</a:t>
                </a:r>
              </a:p>
              <a:p>
                <a:pPr marL="1020763" lvl="2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For sufficiently large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 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marL="668338" lvl="1" defTabSz="449263" eaLnBrk="1" hangingPunct="1">
                  <a:lnSpc>
                    <a:spcPct val="110000"/>
                  </a:lnSpc>
                  <a:spcBef>
                    <a:spcPts val="50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Simplified process: </a:t>
                </a:r>
                <a:br>
                  <a:rPr lang="en-US" altLang="en-US" sz="2800" dirty="0"/>
                </a:br>
                <a:br>
                  <a:rPr lang="en-US" altLang="en-US" sz="2800" dirty="0"/>
                </a:br>
                <a:br>
                  <a:rPr lang="en-US" altLang="en-US" sz="2800" dirty="0"/>
                </a:br>
                <a:br>
                  <a:rPr lang="en-US" altLang="en-US" sz="2800" dirty="0"/>
                </a:br>
                <a:r>
                  <a:rPr lang="en-US" altLang="en-US" sz="2800" dirty="0"/>
                  <a:t> </a:t>
                </a:r>
              </a:p>
            </p:txBody>
          </p:sp>
        </mc:Choice>
        <mc:Fallback xmlns="">
          <p:sp>
            <p:nvSpPr>
              <p:cNvPr id="10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480" y="1016806"/>
                <a:ext cx="8392319" cy="4109652"/>
              </a:xfrm>
              <a:prstGeom prst="rect">
                <a:avLst/>
              </a:prstGeom>
              <a:blipFill>
                <a:blip r:embed="rId3"/>
                <a:stretch>
                  <a:fillRect t="-89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61975" y="244475"/>
            <a:ext cx="8124824" cy="8024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defTabSz="449263" eaLnBrk="1" hangingPunct="1">
              <a:buClr>
                <a:srgbClr val="CC9900"/>
              </a:buCl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4000" dirty="0"/>
              <a:t>Bitwise Randomness Extraction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6764774" y="4517305"/>
            <a:ext cx="573741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 bwMode="auto">
              <a:xfrm>
                <a:off x="2858295" y="3614949"/>
                <a:ext cx="3074895" cy="207009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>
                  <a:lnSpc>
                    <a:spcPct val="150000"/>
                  </a:lnSpc>
                </a:pPr>
                <a:r>
                  <a:rPr lang="en-US" altLang="en-US" dirty="0">
                    <a:ea typeface="Cambria Math" panose="02040503050406030204" pitchFamily="18" charset="0"/>
                  </a:rPr>
                  <a:t>Select the missing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altLang="en-US" dirty="0">
                    <a:ea typeface="Cambria Math" panose="02040503050406030204" pitchFamily="18" charset="0"/>
                  </a:rPr>
                  <a:t>random bits of </a:t>
                </a:r>
                <a14:m>
                  <m:oMath xmlns:m="http://schemas.openxmlformats.org/officeDocument/2006/math">
                    <m:r>
                      <a:rPr lang="en-US" altLang="en-US" i="1" kern="0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</m:oMath>
                </a14:m>
                <a:r>
                  <a:rPr lang="en-US" altLang="en-US" dirty="0">
                    <a:ea typeface="Cambria Math" panose="02040503050406030204" pitchFamily="18" charset="0"/>
                  </a:rPr>
                  <a:t> </a:t>
                </a:r>
              </a:p>
              <a:p>
                <a:pPr marL="0" lvl="1">
                  <a:lnSpc>
                    <a:spcPct val="150000"/>
                  </a:lnSpc>
                </a:pPr>
                <a:r>
                  <a:rPr lang="en-US" altLang="en-US" dirty="0">
                    <a:ea typeface="Cambria Math" panose="02040503050406030204" pitchFamily="18" charset="0"/>
                  </a:rPr>
                  <a:t>Select a random bit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</m:oMath>
                </a14:m>
                <a:br>
                  <a:rPr lang="en-US" altLang="en-US" b="0" i="1" kern="0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←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  <m:r>
                      <a:rPr lang="en-US" altLang="en-US" b="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r>
                  <a:rPr lang="en-GB" altLang="en-US" kern="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kern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kern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en-US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</m:t>
                        </m:r>
                        <m:r>
                          <a:rPr lang="en-US" altLang="en-US" b="0" i="1" kern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$</m:t>
                        </m:r>
                      </m:e>
                    </m:groupCh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{0,1}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lang="en-GB" altLang="en-US" kern="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58295" y="3614949"/>
                <a:ext cx="3074895" cy="2070099"/>
              </a:xfrm>
              <a:prstGeom prst="rect">
                <a:avLst/>
              </a:prstGeom>
              <a:blipFill>
                <a:blip r:embed="rId4"/>
                <a:stretch>
                  <a:fillRect l="-1639" r="-3279" b="-303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 bwMode="auto">
              <a:xfrm>
                <a:off x="7625387" y="4452478"/>
                <a:ext cx="1098410" cy="541254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lvl="1"/>
                <a:r>
                  <a:rPr lang="en-US" altLang="en-US" b="0" kern="0" err="1">
                    <a:solidFill>
                      <a:srgbClr val="006633"/>
                    </a:solidFill>
                    <a:cs typeface="Times New Roman" pitchFamily="18" charset="0"/>
                  </a:rPr>
                  <a:t>Adv</a:t>
                </a:r>
                <a:r>
                  <a:rPr lang="en-US" altLang="en-US" b="0" kern="0">
                    <a:solidFill>
                      <a:srgbClr val="006633"/>
                    </a:solidFill>
                    <a:cs typeface="Times New Roman" pitchFamily="18" charset="0"/>
                  </a:rPr>
                  <a:t> wins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e>
                      <m:sup>
                        <m:r>
                          <a:rPr lang="en-US" altLang="en-US" b="0" i="1" kern="0" dirty="0" smtClean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′</m:t>
                        </m:r>
                      </m:sup>
                    </m:sSup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b="0" i="1" kern="0" dirty="0" smtClean="0">
                        <a:solidFill>
                          <a:srgbClr val="006633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𝑏</m:t>
                    </m:r>
                  </m:oMath>
                </a14:m>
                <a:endParaRPr lang="en-US" altLang="en-US" b="0" i="1" kern="0">
                  <a:solidFill>
                    <a:srgbClr val="006633"/>
                  </a:solidFill>
                  <a:latin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5387" y="4452478"/>
                <a:ext cx="1098410" cy="541254"/>
              </a:xfrm>
              <a:prstGeom prst="rect">
                <a:avLst/>
              </a:prstGeom>
              <a:blipFill>
                <a:blip r:embed="rId5"/>
                <a:stretch>
                  <a:fillRect l="-4396" t="-13187" r="-8791" b="-25275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 bwMode="auto">
          <a:xfrm>
            <a:off x="5944504" y="4573587"/>
            <a:ext cx="820269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7338516" y="4580148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/>
              <p:cNvSpPr/>
              <p:nvPr/>
            </p:nvSpPr>
            <p:spPr bwMode="auto">
              <a:xfrm>
                <a:off x="561975" y="4312194"/>
                <a:ext cx="2028825" cy="821820"/>
              </a:xfrm>
              <a:prstGeom prst="roundRect">
                <a:avLst/>
              </a:prstGeom>
              <a:solidFill>
                <a:srgbClr val="FF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Adv(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1</m:t>
                        </m:r>
                      </m:e>
                      <m:sup>
                        <m:r>
                          <a:rPr kumimoji="0" 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kumimoji="0" 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): select</a:t>
                </a:r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i="1" kern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𝑖𝑛𝑝𝑢𝑡</m:t>
                    </m:r>
                  </m:oMath>
                </a14:m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, except for </a:t>
                </a: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𝑛</m:t>
                    </m:r>
                  </m:oMath>
                </a14:m>
                <a:r>
                  <a:rPr kumimoji="0" lang="en-US" sz="1600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(random) bits</a:t>
                </a:r>
                <a:endPara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1" name="Rounded 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1975" y="4312194"/>
                <a:ext cx="2028825" cy="821820"/>
              </a:xfrm>
              <a:prstGeom prst="roundRect">
                <a:avLst/>
              </a:prstGeom>
              <a:blipFill>
                <a:blip r:embed="rId6"/>
                <a:stretch>
                  <a:fillRect b="-1386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Arrow 22"/>
          <p:cNvSpPr/>
          <p:nvPr/>
        </p:nvSpPr>
        <p:spPr bwMode="auto">
          <a:xfrm>
            <a:off x="2590800" y="4573587"/>
            <a:ext cx="286871" cy="29903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5984398" y="4286532"/>
                <a:ext cx="7973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en-US" b="0" i="1" kern="0" dirty="0" smtClean="0">
                              <a:solidFill>
                                <a:srgbClr val="006633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 kern="0" dirty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en-US" b="0" i="1" kern="0" dirty="0" smtClean="0">
                                  <a:solidFill>
                                    <a:srgbClr val="006633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4398" y="4286532"/>
                <a:ext cx="797333" cy="276999"/>
              </a:xfrm>
              <a:prstGeom prst="rect">
                <a:avLst/>
              </a:prstGeom>
              <a:blipFill>
                <a:blip r:embed="rId7"/>
                <a:stretch>
                  <a:fillRect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492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53B170-537B-4925-B37E-93A16FCADF0E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3891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75247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Random Oracle Model (ROM)</a:t>
            </a:r>
          </a:p>
        </p:txBody>
      </p:sp>
      <p:sp>
        <p:nvSpPr>
          <p:cNvPr id="389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981075"/>
            <a:ext cx="8153400" cy="472603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Use a fixed, keyless hash function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Analyse </a:t>
            </a:r>
            <a:r>
              <a:rPr lang="en-GB" altLang="en-US" sz="2200" u="sng" dirty="0"/>
              <a:t>as if </a:t>
            </a:r>
            <a:r>
              <a:rPr lang="en-GB" altLang="en-US" sz="2200" dirty="0"/>
              <a:t>hash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a </a:t>
            </a:r>
            <a:r>
              <a:rPr lang="en-GB" altLang="en-US" sz="2200" i="1" dirty="0">
                <a:solidFill>
                  <a:srgbClr val="0000FF"/>
                </a:solidFill>
              </a:rPr>
              <a:t>random function</a:t>
            </a:r>
            <a:r>
              <a:rPr lang="en-GB" altLang="en-US" sz="2200" i="1" dirty="0"/>
              <a:t>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An invalid assumption: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fixed!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Whenever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h() </a:t>
            </a:r>
            <a:r>
              <a:rPr lang="en-GB" altLang="en-US" sz="2200" dirty="0"/>
              <a:t>is used, use oracle (black box) for random function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Good for screening insecure solutions</a:t>
            </a:r>
          </a:p>
          <a:p>
            <a:pPr marL="741363" lvl="1" indent="-284163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Random oracle security </a:t>
            </a:r>
            <a:r>
              <a:rPr lang="en-GB" altLang="en-US" sz="2200" dirty="0">
                <a:sym typeface="Wingdings" pitchFamily="2" charset="2"/>
              </a:rPr>
              <a:t></a:t>
            </a:r>
            <a:r>
              <a:rPr lang="en-GB" altLang="en-US" sz="2200" dirty="0"/>
              <a:t> many attacks fail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In practice: assume random oracle and use a standard hash function</a:t>
            </a:r>
          </a:p>
          <a:p>
            <a:pPr marL="668338" lvl="1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It was shown that in some cases the construction will become insecure.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6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Better to have security with standard assumption than the non-standard ROM.</a:t>
            </a:r>
          </a:p>
        </p:txBody>
      </p:sp>
    </p:spTree>
    <p:extLst>
      <p:ext uri="{BB962C8B-B14F-4D97-AF65-F5344CB8AC3E}">
        <p14:creationId xmlns:p14="http://schemas.microsoft.com/office/powerpoint/2010/main" val="39389298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8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3</a:t>
            </a:r>
          </a:p>
          <a:p>
            <a:pPr lvl="1"/>
            <a:r>
              <a:rPr lang="en-US" altLang="he-IL">
                <a:sym typeface="Wingdings" panose="05000000000000000000" pitchFamily="2" charset="2"/>
              </a:rPr>
              <a:t>Sections 3.1, 3.2 </a:t>
            </a:r>
            <a:r>
              <a:rPr lang="en-US" altLang="he-IL" dirty="0">
                <a:sym typeface="Wingdings" panose="05000000000000000000" pitchFamily="2" charset="2"/>
              </a:rPr>
              <a:t>(</a:t>
            </a:r>
            <a:r>
              <a:rPr lang="en-US" altLang="he-IL">
                <a:sym typeface="Wingdings" panose="05000000000000000000" pitchFamily="2" charset="2"/>
              </a:rPr>
              <a:t>except 3.2.6), 3.3, 3.4 </a:t>
            </a:r>
            <a:r>
              <a:rPr lang="en-US" altLang="he-IL" dirty="0">
                <a:sym typeface="Wingdings" panose="05000000000000000000" pitchFamily="2" charset="2"/>
              </a:rPr>
              <a:t>(</a:t>
            </a:r>
            <a:r>
              <a:rPr lang="en-US" altLang="he-IL">
                <a:sym typeface="Wingdings" panose="05000000000000000000" pitchFamily="2" charset="2"/>
              </a:rPr>
              <a:t>except 3.4.2), 3.5 </a:t>
            </a:r>
            <a:r>
              <a:rPr lang="en-US" altLang="he-IL" dirty="0">
                <a:sym typeface="Wingdings" panose="05000000000000000000" pitchFamily="2" charset="2"/>
              </a:rPr>
              <a:t>(</a:t>
            </a:r>
            <a:r>
              <a:rPr lang="en-US" altLang="he-IL">
                <a:sym typeface="Wingdings" panose="05000000000000000000" pitchFamily="2" charset="2"/>
              </a:rPr>
              <a:t>except 3.5.3</a:t>
            </a:r>
            <a:r>
              <a:rPr lang="en-US" altLang="he-IL" dirty="0">
                <a:sym typeface="Wingdings" panose="05000000000000000000" pitchFamily="2" charset="2"/>
              </a:rPr>
              <a:t>).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Hash functions: simple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</p:spPr>
            <p:txBody>
              <a:bodyPr/>
              <a:lstStyle/>
              <a:p>
                <a:r>
                  <a:rPr lang="en-US" sz="2800"/>
                  <a:t>For simplicity: input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800"/>
                  <a:t> is decimal integer</a:t>
                </a:r>
              </a:p>
              <a:p>
                <a:pPr lvl="1"/>
                <a:r>
                  <a:rPr lang="en-US" sz="2400"/>
                  <a:t>View as string of (three) digits</a:t>
                </a:r>
              </a:p>
              <a:p>
                <a:pPr lvl="1"/>
                <a:r>
                  <a:rPr lang="en-US" sz="2400"/>
                  <a:t>For example,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=127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400"/>
                  <a:t> </a:t>
                </a:r>
              </a:p>
              <a:p>
                <a:r>
                  <a:rPr lang="en-US" sz="2800"/>
                  <a:t>Least Significant Digit hash:</a:t>
                </a:r>
                <a:br>
                  <a:rPr lang="en-US" sz="2800"/>
                </a:br>
                <a:r>
                  <a:rPr lang="en-US" sz="2800"/>
                  <a:t>		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/>
                  <a:t> </a:t>
                </a:r>
              </a:p>
              <a:p>
                <a:r>
                  <a:rPr lang="en-US" sz="2800"/>
                  <a:t>Sum hash: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10</m:t>
                    </m:r>
                  </m:oMath>
                </a14:m>
                <a:endParaRPr lang="en-US" sz="2800"/>
              </a:p>
              <a:p>
                <a:r>
                  <a:rPr lang="en-US" sz="2800"/>
                  <a:t>Exercise:	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𝐿𝑆𝐷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__</m:t>
                        </m:r>
                      </m:e>
                      <m:sub/>
                    </m:sSub>
                  </m:oMath>
                </a14:m>
                <a:br>
                  <a:rPr lang="en-US" sz="2800" b="0"/>
                </a:b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	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</m:t>
                    </m:r>
                  </m:oMath>
                </a14:m>
                <a:r>
                  <a:rPr lang="en-US" sz="28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𝑆𝑢𝑚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117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/>
                  <a:t> __</a:t>
                </a:r>
              </a:p>
              <a:p>
                <a:pPr marL="0" indent="0">
                  <a:buNone/>
                </a:pPr>
                <a:endParaRPr lang="en-US" sz="2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2934"/>
                <a:ext cx="8229600" cy="4981575"/>
              </a:xfrm>
              <a:blipFill>
                <a:blip r:embed="rId2"/>
                <a:stretch>
                  <a:fillRect l="-444" t="-12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58145" y="978914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rapezoid 6"/>
          <p:cNvSpPr/>
          <p:nvPr/>
        </p:nvSpPr>
        <p:spPr bwMode="auto">
          <a:xfrm flipH="1" flipV="1">
            <a:off x="7352472" y="1372992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48" y="1324132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722790" y="1770478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6403553" y="4217236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6747" y="4662019"/>
            <a:ext cx="31290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/>
              <a:t>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8679B-A592-4C41-80C7-E07AC0DFE67D}"/>
              </a:ext>
            </a:extLst>
          </p:cNvPr>
          <p:cNvSpPr/>
          <p:nvPr/>
        </p:nvSpPr>
        <p:spPr bwMode="auto">
          <a:xfrm>
            <a:off x="1138687" y="5427003"/>
            <a:ext cx="6584103" cy="7073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Note: the above are insecure hash functions, these are just toy examples to grasp the concept of hashing.</a:t>
            </a:r>
          </a:p>
        </p:txBody>
      </p:sp>
    </p:spTree>
    <p:extLst>
      <p:ext uri="{BB962C8B-B14F-4D97-AF65-F5344CB8AC3E}">
        <p14:creationId xmlns:p14="http://schemas.microsoft.com/office/powerpoint/2010/main" val="171461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Hashing for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 dirty="0"/>
              <a:t>Input: large set (e.g., integers or strings)</a:t>
            </a:r>
          </a:p>
          <a:p>
            <a:r>
              <a:rPr lang="en-US" dirty="0"/>
              <a:t>Goal: map `randomly’ to few bins</a:t>
            </a:r>
            <a:endParaRPr lang="he-IL" dirty="0"/>
          </a:p>
          <a:p>
            <a:pPr lvl="1"/>
            <a:r>
              <a:rPr lang="en-US" dirty="0"/>
              <a:t>E.g., to ensure efficiency – load balancing,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766047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341,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341,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571,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3342,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870,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3" name="Picture 22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093" y="5775731"/>
            <a:ext cx="379662" cy="375991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373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123"/>
            <a:ext cx="8229600" cy="1822449"/>
          </a:xfrm>
        </p:spPr>
        <p:txBody>
          <a:bodyPr/>
          <a:lstStyle/>
          <a:p>
            <a:r>
              <a:rPr lang="en-US"/>
              <a:t>Input: large set (e.g., integers or strings)</a:t>
            </a:r>
          </a:p>
          <a:p>
            <a:r>
              <a:rPr lang="en-US"/>
              <a:t>Goal: map `randomly’ to few bins</a:t>
            </a:r>
            <a:endParaRPr lang="he-IL"/>
          </a:p>
          <a:p>
            <a:pPr lvl="1"/>
            <a:r>
              <a:rPr lang="en-US"/>
              <a:t>E.g., to ensure efficiency – load balancing, etc.</a:t>
            </a:r>
          </a:p>
          <a:p>
            <a:pPr lvl="1"/>
            <a:r>
              <a:rPr lang="en-US">
                <a:solidFill>
                  <a:srgbClr val="FF0000"/>
                </a:solidFill>
              </a:rPr>
              <a:t>Adversary chooses inputs that hash to same bin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1968038" y="3125011"/>
            <a:ext cx="1062317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42,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</a:t>
            </a:r>
          </a:p>
          <a:p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62,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1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22998" y="4993329"/>
                <a:ext cx="1039906" cy="717179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65311" y="4993335"/>
                <a:ext cx="1039906" cy="717177"/>
              </a:xfrm>
              <a:prstGeom prst="flowChartMagneticDisk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Flowchart: Magnetic Disk 10"/>
              <p:cNvSpPr/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0</m:t>
                      </m:r>
                    </m:oMath>
                  </m:oMathPara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1" name="Flowchart: Magnetic Dis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377951" y="4993329"/>
                <a:ext cx="1120590" cy="717177"/>
              </a:xfrm>
              <a:prstGeom prst="flowChartMagneticDisk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762903" y="3512037"/>
            <a:ext cx="1027021" cy="2966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5789924" y="3506228"/>
            <a:ext cx="5758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5799636" y="3531732"/>
            <a:ext cx="1572559" cy="257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Flowchart: Document 26"/>
          <p:cNvSpPr/>
          <p:nvPr/>
        </p:nvSpPr>
        <p:spPr bwMode="auto">
          <a:xfrm>
            <a:off x="3758857" y="3776069"/>
            <a:ext cx="998290" cy="121726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31,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lowchart: Document 27"/>
          <p:cNvSpPr/>
          <p:nvPr/>
        </p:nvSpPr>
        <p:spPr bwMode="auto">
          <a:xfrm>
            <a:off x="5465311" y="3776070"/>
            <a:ext cx="968188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32, 42,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52, 62,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>
                <a:latin typeface="Arial" pitchFamily="34" charset="0"/>
                <a:cs typeface="Arial" pitchFamily="34" charset="0"/>
              </a:rPr>
              <a:t>452,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lowchart: Document 28"/>
          <p:cNvSpPr/>
          <p:nvPr/>
        </p:nvSpPr>
        <p:spPr bwMode="auto">
          <a:xfrm>
            <a:off x="7377953" y="3756388"/>
            <a:ext cx="977153" cy="1169083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44" y="5751670"/>
            <a:ext cx="379662" cy="379662"/>
          </a:xfrm>
          <a:prstGeom prst="rect">
            <a:avLst/>
          </a:prstGeom>
        </p:spPr>
      </p:pic>
      <p:pic>
        <p:nvPicPr>
          <p:cNvPr id="25" name="Picture 24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16" y="5751670"/>
            <a:ext cx="379662" cy="3796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6891" y="50305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21032" y="413767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 . . </a:t>
            </a:r>
          </a:p>
        </p:txBody>
      </p:sp>
      <p:sp>
        <p:nvSpPr>
          <p:cNvPr id="31" name="Trapezoid 30"/>
          <p:cNvSpPr/>
          <p:nvPr/>
        </p:nvSpPr>
        <p:spPr bwMode="auto">
          <a:xfrm flipH="1" flipV="1">
            <a:off x="4970205" y="3103006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𝐿𝑆𝐷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4357" y="3083906"/>
                <a:ext cx="695255" cy="369332"/>
              </a:xfrm>
              <a:prstGeom prst="rect">
                <a:avLst/>
              </a:prstGeom>
              <a:blipFill>
                <a:blip r:embed="rId6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4" descr="Image result for monster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85" y="3198640"/>
            <a:ext cx="609269" cy="522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Clipart - &lt;strong&gt;Sad face&lt;/strong&gt;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98" y="5707566"/>
            <a:ext cx="395292" cy="37651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 bwMode="auto">
          <a:xfrm flipV="1">
            <a:off x="914400" y="3307976"/>
            <a:ext cx="941294" cy="537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881047" y="3404127"/>
            <a:ext cx="969247" cy="1276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/>
          <p:cNvCxnSpPr/>
          <p:nvPr/>
        </p:nvCxnSpPr>
        <p:spPr bwMode="auto">
          <a:xfrm>
            <a:off x="895023" y="3451593"/>
            <a:ext cx="931941" cy="4021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902875" y="3531733"/>
            <a:ext cx="954142" cy="5844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ounded Rectangular Callout 36"/>
          <p:cNvSpPr/>
          <p:nvPr/>
        </p:nvSpPr>
        <p:spPr bwMode="auto">
          <a:xfrm>
            <a:off x="146530" y="3868429"/>
            <a:ext cx="1121917" cy="874317"/>
          </a:xfrm>
          <a:prstGeom prst="wedgeRoundRectCallout">
            <a:avLst>
              <a:gd name="adj1" fmla="val -11265"/>
              <a:gd name="adj2" fmla="val -69851"/>
              <a:gd name="adj3" fmla="val 16667"/>
            </a:avLst>
          </a:prstGeom>
          <a:solidFill>
            <a:srgbClr val="FFFFCC">
              <a:alpha val="67059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Inputs to overload the `2’ bin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0" y="4695496"/>
            <a:ext cx="2029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Algorithmic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Complexity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Denial-of-Service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Attack</a:t>
            </a:r>
          </a:p>
        </p:txBody>
      </p:sp>
    </p:spTree>
    <p:extLst>
      <p:ext uri="{BB962C8B-B14F-4D97-AF65-F5344CB8AC3E}">
        <p14:creationId xmlns:p14="http://schemas.microsoft.com/office/powerpoint/2010/main" val="363703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November | 2010 | &quot;Granny Beads and Grocery Store Feet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90" y="3491243"/>
            <a:ext cx="579731" cy="625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Security Goal: Collision Resistance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A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collision: </a:t>
                </a:r>
                <a:r>
                  <a:rPr lang="en-US" sz="2400" dirty="0">
                    <a:solidFill>
                      <a:schemeClr val="tx1"/>
                    </a:solidFill>
                  </a:rPr>
                  <a:t>two inputs (names) with same hash: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𝐵𝑜𝑏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𝑃h𝑖𝑙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Every hash has collisions, since |input|&gt;&gt;|output| !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Collision resistance: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names randomly until a collision is found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(on average)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𝑁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names (number of bins)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7555" y="809741"/>
                <a:ext cx="8229600" cy="2372868"/>
              </a:xfrm>
              <a:blipFill>
                <a:blip r:embed="rId4"/>
                <a:stretch>
                  <a:fillRect l="-154" t="-1596" b="-14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Flowchart: Document 7"/>
          <p:cNvSpPr/>
          <p:nvPr/>
        </p:nvSpPr>
        <p:spPr bwMode="auto">
          <a:xfrm>
            <a:off x="2097636" y="3616979"/>
            <a:ext cx="968188" cy="2626659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Abe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Don</a:t>
            </a:r>
          </a:p>
          <a:p>
            <a:r>
              <a:rPr lang="en-US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Ron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John</a:t>
            </a:r>
          </a:p>
          <a:p>
            <a:r>
              <a:rPr lang="en-US" strike="sngStrike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Bob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….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Flowchart: Magnetic Disk 8"/>
              <p:cNvSpPr/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kumimoji="0" lang="en-US" sz="1800" b="0" i="1" u="none" strike="noStrike" cap="none" normalizeH="0" baseline="0" dirty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kumimoji="0" lang="en-US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=1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" name="Flowchart: Magnetic Dis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769554" y="5485307"/>
                <a:ext cx="1039906" cy="717179"/>
              </a:xfrm>
              <a:prstGeom prst="flowChartMagneticDisk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lowchart: Magnetic Disk 9"/>
              <p:cNvSpPr/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2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10" name="Flowchart: Magnetic Disk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13189" y="5485307"/>
                <a:ext cx="1039906" cy="717177"/>
              </a:xfrm>
              <a:prstGeom prst="flowChartMagneticDisk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 bwMode="auto">
          <a:xfrm flipH="1">
            <a:off x="4477766" y="3998196"/>
            <a:ext cx="1549619" cy="37549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 flipH="1">
            <a:off x="6027384" y="3998196"/>
            <a:ext cx="5758" cy="3037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>
            <a:off x="6027385" y="3998196"/>
            <a:ext cx="1291631" cy="2698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Picture 2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20" y="5417439"/>
            <a:ext cx="417140" cy="537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" name="Flowchart: Document 26"/>
          <p:cNvSpPr/>
          <p:nvPr/>
        </p:nvSpPr>
        <p:spPr bwMode="auto">
          <a:xfrm>
            <a:off x="5438922" y="4268038"/>
            <a:ext cx="1232037" cy="1149402"/>
          </a:xfrm>
          <a:prstGeom prst="flowChartDocumen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Phil,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Bob, …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Arrow Connector 6"/>
          <p:cNvCxnSpPr>
            <a:stCxn id="21" idx="3"/>
          </p:cNvCxnSpPr>
          <p:nvPr/>
        </p:nvCxnSpPr>
        <p:spPr bwMode="auto">
          <a:xfrm flipV="1">
            <a:off x="805060" y="5682533"/>
            <a:ext cx="1377741" cy="362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874838" y="3865080"/>
            <a:ext cx="1260126" cy="46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Flowchart: Magnetic Disk 27"/>
              <p:cNvSpPr/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itchFamily="34" charset="0"/>
                            </a:rPr>
                            <m:t>∙</m:t>
                          </m:r>
                        </m:e>
                      </m:d>
                      <m:r>
                        <a:rPr lang="en-US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𝑁</m:t>
                      </m:r>
                    </m:oMath>
                  </m:oMathPara>
                </a14:m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8" name="Flowchart: Magnetic Disk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511720" y="5485307"/>
                <a:ext cx="1120590" cy="717177"/>
              </a:xfrm>
              <a:prstGeom prst="flowChartMagneticDisk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8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985" y="5239610"/>
            <a:ext cx="379662" cy="37966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790660" y="552253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 </a:t>
            </a:r>
          </a:p>
        </p:txBody>
      </p:sp>
      <p:pic>
        <p:nvPicPr>
          <p:cNvPr id="31" name="Picture 30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09" y="5239610"/>
            <a:ext cx="379662" cy="379662"/>
          </a:xfrm>
          <a:prstGeom prst="rect">
            <a:avLst/>
          </a:prstGeom>
        </p:spPr>
      </p:pic>
      <p:pic>
        <p:nvPicPr>
          <p:cNvPr id="32" name="Picture 31" descr="All This Is That: The origin and back story of the &lt;strong&gt;smiley&lt;/strong&gt; &lt;strong&gt;face&lt;/strong&gt;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676" y="5239610"/>
            <a:ext cx="379662" cy="3796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ounded Rectangular Callout 32"/>
              <p:cNvSpPr/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solidFill>
                <a:srgbClr val="EE1222">
                  <a:alpha val="67059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Must try many names to find name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cs typeface="Arial" pitchFamily="34" charset="0"/>
                      </a:rPr>
                      <m:t>𝑢</m:t>
                    </m:r>
                  </m:oMath>
                </a14:m>
                <a:r>
                  <a:rPr lang="en-US" sz="1400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sz="1400" dirty="0" err="1">
                    <a:latin typeface="Arial" pitchFamily="34" charset="0"/>
                    <a:cs typeface="Arial" pitchFamily="34" charset="0"/>
                  </a:rPr>
                  <a:t>s.t.</a:t>
                </a:r>
                <a:br>
                  <a:rPr lang="en-US" sz="1400" dirty="0">
                    <a:latin typeface="Arial" pitchFamily="34" charset="0"/>
                    <a:cs typeface="Arial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𝑢</m:t>
                          </m:r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(′</m:t>
                      </m:r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𝐵𝑜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𝑏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4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Rounded Rectangular Callout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2611" y="4286350"/>
                <a:ext cx="1549544" cy="996722"/>
              </a:xfrm>
              <a:prstGeom prst="wedgeRoundRectCallout">
                <a:avLst>
                  <a:gd name="adj1" fmla="val -37825"/>
                  <a:gd name="adj2" fmla="val -66196"/>
                  <a:gd name="adj3" fmla="val 16667"/>
                </a:avLst>
              </a:prstGeom>
              <a:blipFill>
                <a:blip r:embed="rId10"/>
                <a:stretch>
                  <a:fillRect b="-215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rapezoid 33"/>
          <p:cNvSpPr/>
          <p:nvPr/>
        </p:nvSpPr>
        <p:spPr bwMode="auto">
          <a:xfrm flipH="1" flipV="1">
            <a:off x="5168788" y="3602485"/>
            <a:ext cx="1650825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Hash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0"/>
                          </a:rPr>
                          <m:t>∙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0044" y="3616979"/>
                <a:ext cx="1176925" cy="369332"/>
              </a:xfrm>
              <a:prstGeom prst="rect">
                <a:avLst/>
              </a:prstGeom>
              <a:blipFill>
                <a:blip r:embed="rId11"/>
                <a:stretch>
                  <a:fillRect l="-537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96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/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Domain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kumimoji="0" lang="en-US" sz="18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kumimoji="0" lang="en-US" sz="18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Arial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6FD647B-74CA-AB4F-9800-D4C259B52E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2889" y="3643636"/>
                <a:ext cx="2285679" cy="1749153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/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Range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  <m:t>𝑛</m:t>
                        </m:r>
                      </m:sup>
                    </m:sSup>
                  </m:oMath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E6DEC65-8147-314A-8235-4DD9381149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9012" y="3933266"/>
                <a:ext cx="2176460" cy="1315053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/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2216560-140F-4D4D-912A-BB3B127BF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0964" y="4276538"/>
                <a:ext cx="533095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/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′∘</m:t>
                      </m:r>
                    </m:oMath>
                  </m:oMathPara>
                </a14:m>
                <a:endParaRPr lang="en-US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384FEA6-AFD9-464A-B938-CDB6A48DB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8642" y="4737665"/>
                <a:ext cx="58541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/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∘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</m:d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=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cs typeface="Arial" pitchFamily="34" charset="0"/>
                        </a:rPr>
                        <m:t>h</m:t>
                      </m:r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(</m:t>
                      </m:r>
                      <m:sSup>
                        <m:sSupPr>
                          <m:ctrlP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𝑥</m:t>
                          </m:r>
                        </m:e>
                        <m:sup>
                          <m:r>
                            <a:rPr lang="en-US" sz="1600" i="1" dirty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′</m:t>
                          </m:r>
                        </m:sup>
                      </m:sSup>
                      <m:r>
                        <a:rPr lang="en-US" sz="1600" i="1" dirty="0">
                          <a:latin typeface="Cambria Math" panose="02040503050406030204" pitchFamily="18" charset="0"/>
                          <a:cs typeface="Arial" pitchFamily="34" charset="0"/>
                        </a:rPr>
                        <m:t>)</m:t>
                      </m:r>
                    </m:oMath>
                  </m:oMathPara>
                </a14:m>
                <a:endParaRPr lang="en-US" sz="160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2142566-04CF-6A46-91A2-84912681B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708" y="4626787"/>
                <a:ext cx="1520801" cy="338554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3FBFF9-9ADA-5F40-B010-12F44877CDF3}"/>
              </a:ext>
            </a:extLst>
          </p:cNvPr>
          <p:cNvCxnSpPr/>
          <p:nvPr/>
        </p:nvCxnSpPr>
        <p:spPr bwMode="auto">
          <a:xfrm>
            <a:off x="3867348" y="4477354"/>
            <a:ext cx="2967318" cy="3316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EC19802-EEC2-094E-B596-08157EF04DC9}"/>
              </a:ext>
            </a:extLst>
          </p:cNvPr>
          <p:cNvCxnSpPr/>
          <p:nvPr/>
        </p:nvCxnSpPr>
        <p:spPr bwMode="auto">
          <a:xfrm flipV="1">
            <a:off x="3867348" y="4809049"/>
            <a:ext cx="2967318" cy="1147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/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Hash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5E187DA-05EA-7C47-8070-82D9C7ED58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2264" y="3798878"/>
                <a:ext cx="2048959" cy="369332"/>
              </a:xfrm>
              <a:prstGeom prst="rect">
                <a:avLst/>
              </a:prstGeom>
              <a:blipFill>
                <a:blip r:embed="rId9"/>
                <a:stretch>
                  <a:fillRect l="-2454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ounded Rectangle 2">
            <a:extLst>
              <a:ext uri="{FF2B5EF4-FFF2-40B4-BE49-F238E27FC236}">
                <a16:creationId xmlns:a16="http://schemas.microsoft.com/office/drawing/2014/main" id="{A8418CEB-D82B-FD4D-93D3-EFA0C7DD6520}"/>
              </a:ext>
            </a:extLst>
          </p:cNvPr>
          <p:cNvSpPr/>
          <p:nvPr/>
        </p:nvSpPr>
        <p:spPr bwMode="auto">
          <a:xfrm>
            <a:off x="906774" y="4083797"/>
            <a:ext cx="1299882" cy="385482"/>
          </a:xfrm>
          <a:prstGeom prst="round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Adversary</a:t>
            </a:r>
          </a:p>
        </p:txBody>
      </p:sp>
      <p:sp>
        <p:nvSpPr>
          <p:cNvPr id="47" name="Down Arrow 4">
            <a:extLst>
              <a:ext uri="{FF2B5EF4-FFF2-40B4-BE49-F238E27FC236}">
                <a16:creationId xmlns:a16="http://schemas.microsoft.com/office/drawing/2014/main" id="{412CF2EE-AA97-2A45-BF22-7BE49E0F1340}"/>
              </a:ext>
            </a:extLst>
          </p:cNvPr>
          <p:cNvSpPr/>
          <p:nvPr/>
        </p:nvSpPr>
        <p:spPr bwMode="auto">
          <a:xfrm>
            <a:off x="1380121" y="4477353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/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Collision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US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,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  <m:r>
                          <a:rPr lang="en-GB" altLang="en-US" i="1" kern="0" dirty="0">
                            <a:solidFill>
                              <a:srgbClr val="006633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’</m:t>
                        </m:r>
                      </m:e>
                    </m:d>
                  </m:oMath>
                </a14:m>
                <a:endParaRPr kumimoji="0" lang="en-US" sz="1800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err="1">
                    <a:latin typeface="Arial" pitchFamily="34" charset="0"/>
                    <a:cs typeface="Arial" pitchFamily="34" charset="0"/>
                  </a:rPr>
                  <a:t>s.t.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(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Arial" pitchFamily="34" charset="0"/>
                      </a:rPr>
                      <m:t>)</m:t>
                    </m:r>
                  </m:oMath>
                </a14:m>
                <a:endParaRPr lang="en-US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kumimoji="0" lang="en-US" sz="1800" b="0" i="0" u="none" strike="noStrike" cap="none" normalizeH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 </a:t>
                </a:r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C01ABC1-F3D4-F24A-B65A-CD1C17CD1C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3779" y="4763908"/>
                <a:ext cx="1927998" cy="650566"/>
              </a:xfrm>
              <a:prstGeom prst="rect">
                <a:avLst/>
              </a:prstGeom>
              <a:blipFill>
                <a:blip r:embed="rId10"/>
                <a:stretch>
                  <a:fillRect l="-2614" t="-3774" b="-1132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Down Arrow 4">
            <a:extLst>
              <a:ext uri="{FF2B5EF4-FFF2-40B4-BE49-F238E27FC236}">
                <a16:creationId xmlns:a16="http://schemas.microsoft.com/office/drawing/2014/main" id="{761AA6E5-088F-244B-9EC5-16EA108F9096}"/>
              </a:ext>
            </a:extLst>
          </p:cNvPr>
          <p:cNvSpPr/>
          <p:nvPr/>
        </p:nvSpPr>
        <p:spPr bwMode="auto">
          <a:xfrm>
            <a:off x="1373316" y="3829576"/>
            <a:ext cx="320037" cy="248945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/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D36EDEC5-4C95-7C47-84DC-1B1233705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4099" y="3429000"/>
                <a:ext cx="498470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49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Collision Resistant Hash Function (CRHF)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</m:oMath>
                </a14:m>
                <a:r>
                  <a:rPr 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is CRHF if it is hard to 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find</a:t>
                </a:r>
                <a:r>
                  <a:rPr lang="en-US" sz="2400" dirty="0">
                    <a:solidFill>
                      <a:schemeClr val="tx1"/>
                    </a:solidFill>
                  </a:rPr>
                  <a:t> collisions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i="1" kern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itchFamily="34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itchFamily="34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Note: attacker can always try inputs randomly till finding collisions</a:t>
                </a:r>
              </a:p>
              <a:p>
                <a:pPr lvl="1"/>
                <a:r>
                  <a:rPr lang="en-US" sz="1800" dirty="0">
                    <a:solidFill>
                      <a:schemeClr val="tx1"/>
                    </a:solidFill>
                  </a:rPr>
                  <a:t>But this should be ineffective: must try about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𝑅𝑎𝑛𝑔𝑒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0"/>
                      </a:rPr>
                      <m:t>|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values</a:t>
                </a:r>
              </a:p>
              <a:p>
                <a:r>
                  <a:rPr lang="en-US" sz="2200" dirty="0">
                    <a:solidFill>
                      <a:schemeClr val="tx1"/>
                    </a:solidFill>
                  </a:rPr>
                  <a:t>Hard means that the probability that the attacker succeeds in finding a collision is negligible.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966158"/>
                <a:ext cx="8380272" cy="1739935"/>
              </a:xfrm>
              <a:blipFill>
                <a:blip r:embed="rId3"/>
                <a:stretch>
                  <a:fillRect l="-303" t="-2158" b="-12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7C64B3-F889-E048-92E9-C9F23B53D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164" y="3253055"/>
            <a:ext cx="6781999" cy="20521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38FD39-F73E-495B-FC70-86BA46EEA2CD}"/>
              </a:ext>
            </a:extLst>
          </p:cNvPr>
          <p:cNvSpPr/>
          <p:nvPr/>
        </p:nvSpPr>
        <p:spPr bwMode="auto">
          <a:xfrm>
            <a:off x="2216426" y="3349487"/>
            <a:ext cx="228600" cy="16896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D6E6F-EA1A-4FF0-F85B-7E50CE8F88AF}"/>
              </a:ext>
            </a:extLst>
          </p:cNvPr>
          <p:cNvSpPr/>
          <p:nvPr/>
        </p:nvSpPr>
        <p:spPr bwMode="auto">
          <a:xfrm>
            <a:off x="7391399" y="4510337"/>
            <a:ext cx="498763" cy="23062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96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21320</TotalTime>
  <Words>3985</Words>
  <Application>Microsoft Macintosh PowerPoint</Application>
  <PresentationFormat>On-screen Show (4:3)</PresentationFormat>
  <Paragraphs>666</Paragraphs>
  <Slides>40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CSE 3400 - Introduction to Computer &amp; Network Security  (aka: Introduction to Cybersecurity)  Lecture 6 Hash Functions – Part I </vt:lpstr>
      <vt:lpstr>Outline</vt:lpstr>
      <vt:lpstr>Hash Functions</vt:lpstr>
      <vt:lpstr>Hash functions: simple examples</vt:lpstr>
      <vt:lpstr>Motivation: Hashing for efficiency</vt:lpstr>
      <vt:lpstr>Collisions?</vt:lpstr>
      <vt:lpstr>Security Goal: Collision Resistance </vt:lpstr>
      <vt:lpstr>Collision Resistant Hash Function (CRHF)</vt:lpstr>
      <vt:lpstr>Collision Resistant Hash Function (CRHF)</vt:lpstr>
      <vt:lpstr>Keyless CRHF Do Not Exist!</vt:lpstr>
      <vt:lpstr>Keyed CRHF</vt:lpstr>
      <vt:lpstr>Keyed CRHF - Definition</vt:lpstr>
      <vt:lpstr>PowerPoint Presentation</vt:lpstr>
      <vt:lpstr>PowerPoint Presentation</vt:lpstr>
      <vt:lpstr>The Birthday Attack (‘Paradox’)</vt:lpstr>
      <vt:lpstr>Collision-Resistance: Applications</vt:lpstr>
      <vt:lpstr>CRHF and Software Distribution</vt:lpstr>
      <vt:lpstr>CRHF: secure, efficient SW distribution</vt:lpstr>
      <vt:lpstr>Weaker Notions of Security</vt:lpstr>
      <vt:lpstr>Target CRHF (TCR Hash Function)</vt:lpstr>
      <vt:lpstr>TCR and Birthday Paradox?</vt:lpstr>
      <vt:lpstr>We (mostly) focus on keyless hash… </vt:lpstr>
      <vt:lpstr>2nd-Preimage-Resistant Hash (SPR)</vt:lpstr>
      <vt:lpstr>CRHF/SPR vs. Applications</vt:lpstr>
      <vt:lpstr>SPR: Collisions to Chosen Messages</vt:lpstr>
      <vt:lpstr>SPR: collisions to chosen message</vt:lpstr>
      <vt:lpstr>SPR &amp; Chosen-prefix vulnerability</vt:lpstr>
      <vt:lpstr>Chosen-prefix Attack </vt:lpstr>
      <vt:lpstr>Examples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PowerPoint Presentation</vt:lpstr>
      <vt:lpstr>Random Oracle Model (ROM)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53</cp:revision>
  <cp:lastPrinted>1601-01-01T00:00:00Z</cp:lastPrinted>
  <dcterms:created xsi:type="dcterms:W3CDTF">2003-03-23T06:19:47Z</dcterms:created>
  <dcterms:modified xsi:type="dcterms:W3CDTF">2023-02-21T01:27:07Z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